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4509A250-FF31-4206-8172-F9D3106AACB1}" type="datetimeFigureOut">
              <a:rPr lang="en-US" dirty="0"/>
              <a:t>2/26/2022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4509A250-FF31-4206-8172-F9D3106AACB1}" type="datetimeFigureOut">
              <a:rPr lang="en-US" dirty="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a:t>Kliknutím lze upravit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a:t>Upravte styly předlohy textu.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4509A250-FF31-4206-8172-F9D3106AACB1}" type="datetimeFigureOut">
              <a:rPr lang="en-US" dirty="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4509A250-FF31-4206-8172-F9D3106AACB1}" type="datetimeFigureOut">
              <a:rPr lang="en-US" dirty="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2/26/2022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2/26/2022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796027F-7875-4030-9381-8BD8C4F21935}" type="datetimeFigureOut">
              <a:rPr lang="en-US" dirty="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2/26/2022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2/26/2022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7" name="Date Placeholder 4"/>
          <p:cNvSpPr>
            <a:spLocks noGrp="1"/>
          </p:cNvSpPr>
          <p:nvPr>
            <p:ph type="dt" sz="half" idx="10"/>
          </p:nvPr>
        </p:nvSpPr>
        <p:spPr/>
        <p:txBody>
          <a:bodyPr/>
          <a:lstStyle/>
          <a:p>
            <a:fld id="{4509A250-FF31-4206-8172-F9D3106AACB1}" type="datetimeFigureOut">
              <a:rPr lang="en-US" dirty="0"/>
              <a:t>2/26/2022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4509A250-FF31-4206-8172-F9D3106AACB1}" type="datetimeFigureOut">
              <a:rPr lang="en-US" dirty="0"/>
              <a:t>2/26/2022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2/26/2022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16259D-1FA5-44C5-87CA-FFCB80CC1F88}"/>
              </a:ext>
            </a:extLst>
          </p:cNvPr>
          <p:cNvSpPr>
            <a:spLocks noGrp="1"/>
          </p:cNvSpPr>
          <p:nvPr>
            <p:ph type="ctrTitle"/>
          </p:nvPr>
        </p:nvSpPr>
        <p:spPr/>
        <p:txBody>
          <a:bodyPr/>
          <a:lstStyle/>
          <a:p>
            <a:r>
              <a:rPr lang="cs-CZ" dirty="0"/>
              <a:t>Práce s texty</a:t>
            </a:r>
          </a:p>
        </p:txBody>
      </p:sp>
      <p:sp>
        <p:nvSpPr>
          <p:cNvPr id="3" name="Podnadpis 2">
            <a:extLst>
              <a:ext uri="{FF2B5EF4-FFF2-40B4-BE49-F238E27FC236}">
                <a16:creationId xmlns:a16="http://schemas.microsoft.com/office/drawing/2014/main" id="{63AAEEDF-B70F-449E-957A-88B268F7F3B4}"/>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984183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376B07-2718-4205-8E26-DE97E71C1B05}"/>
              </a:ext>
            </a:extLst>
          </p:cNvPr>
          <p:cNvSpPr>
            <a:spLocks noGrp="1"/>
          </p:cNvSpPr>
          <p:nvPr>
            <p:ph type="title"/>
          </p:nvPr>
        </p:nvSpPr>
        <p:spPr/>
        <p:txBody>
          <a:bodyPr/>
          <a:lstStyle/>
          <a:p>
            <a:r>
              <a:rPr lang="cs-CZ" sz="2000" b="1" dirty="0"/>
              <a:t>Přiřaďte k jednotlivým úryvkům (1–3) typ textu (A–E), která nejlépe vystihuje daný úryvek:</a:t>
            </a:r>
            <a:r>
              <a:rPr lang="cs-CZ" sz="2000" dirty="0"/>
              <a:t> </a:t>
            </a:r>
            <a:br>
              <a:rPr lang="cs-CZ" sz="2000" dirty="0"/>
            </a:br>
            <a:r>
              <a:rPr lang="cs-CZ" sz="2000" dirty="0"/>
              <a:t>(Každou možnost z nabídky A–E můžete přiřadit pouze jednou. Dvě možnosti </a:t>
            </a:r>
            <a:r>
              <a:rPr lang="cs-CZ" sz="2000" dirty="0" err="1"/>
              <a:t>zbudou</a:t>
            </a:r>
            <a:r>
              <a:rPr lang="cs-CZ" sz="2000" dirty="0"/>
              <a:t> a nebudou použity.) </a:t>
            </a:r>
            <a:br>
              <a:rPr lang="cs-CZ" sz="2000" dirty="0"/>
            </a:br>
            <a:endParaRPr lang="cs-CZ" sz="2000" dirty="0"/>
          </a:p>
        </p:txBody>
      </p:sp>
      <p:sp>
        <p:nvSpPr>
          <p:cNvPr id="3" name="Zástupný symbol pro obsah 2">
            <a:extLst>
              <a:ext uri="{FF2B5EF4-FFF2-40B4-BE49-F238E27FC236}">
                <a16:creationId xmlns:a16="http://schemas.microsoft.com/office/drawing/2014/main" id="{94BB2369-14BC-4F2B-A42F-CEF2AAA94EBF}"/>
              </a:ext>
            </a:extLst>
          </p:cNvPr>
          <p:cNvSpPr>
            <a:spLocks noGrp="1"/>
          </p:cNvSpPr>
          <p:nvPr>
            <p:ph idx="1"/>
          </p:nvPr>
        </p:nvSpPr>
        <p:spPr/>
        <p:txBody>
          <a:bodyPr>
            <a:normAutofit fontScale="62500" lnSpcReduction="20000"/>
          </a:bodyPr>
          <a:lstStyle/>
          <a:p>
            <a:pPr marL="0" lvl="0" indent="0" algn="just">
              <a:buNone/>
            </a:pPr>
            <a:r>
              <a:rPr lang="cs-CZ" dirty="0"/>
              <a:t>1. </a:t>
            </a:r>
          </a:p>
          <a:p>
            <a:pPr marL="0" lvl="0" indent="0" algn="just">
              <a:buNone/>
            </a:pPr>
            <a:r>
              <a:rPr lang="cs-CZ" dirty="0"/>
              <a:t>Výstava ovoce a zeleniny proběhne ve dnech 20. až 22. září v Domě zahrádkářů ve Frýdlantu.   Kromě jiného na návštěvníky čeká přehlídka nově vyšlechtěných odrůd ovoce i zeleniny. </a:t>
            </a:r>
          </a:p>
          <a:p>
            <a:pPr marL="0" lvl="0" indent="0" algn="just">
              <a:buNone/>
            </a:pPr>
            <a:r>
              <a:rPr lang="cs-CZ" dirty="0"/>
              <a:t>2. </a:t>
            </a:r>
          </a:p>
          <a:p>
            <a:pPr marL="0" lvl="0" indent="0" algn="just">
              <a:buNone/>
            </a:pPr>
            <a:r>
              <a:rPr lang="cs-CZ" dirty="0"/>
              <a:t>Naše společnost působí na trhu travního semenářství více než 25 let. Díky získaným zkušenostem tak dnes jako jediní můžeme nabídnout nejen nejširší sortiment kvalitních travních směsí, ale i profesionální poradenství. </a:t>
            </a:r>
          </a:p>
          <a:p>
            <a:pPr marL="0" lvl="0" indent="0" algn="just">
              <a:buNone/>
            </a:pPr>
            <a:r>
              <a:rPr lang="cs-CZ" dirty="0"/>
              <a:t>3. </a:t>
            </a:r>
          </a:p>
          <a:p>
            <a:pPr marL="0" lvl="0" indent="0" algn="just">
              <a:buNone/>
            </a:pPr>
            <a:r>
              <a:rPr lang="cs-CZ" dirty="0"/>
              <a:t>Je jedna chvíle, kdy se zahrádkář vztyčí a rozvine ve své plné výši; je to odpolední hodinka, kdy své zahrádce udílí svátost kropení. Tehdy stojí, přímý a téměř vznešený, řídě trysk vody z hubičky hydrantu. A voda šumí stříbrnou a zvučnou prškou.</a:t>
            </a:r>
          </a:p>
          <a:p>
            <a:pPr marL="0" indent="0">
              <a:buNone/>
            </a:pPr>
            <a:r>
              <a:rPr lang="cs-CZ" dirty="0"/>
              <a:t> </a:t>
            </a:r>
          </a:p>
          <a:p>
            <a:pPr marL="0" lvl="0" indent="0">
              <a:buNone/>
            </a:pPr>
            <a:r>
              <a:rPr lang="cs-CZ" dirty="0"/>
              <a:t>a) návod</a:t>
            </a:r>
          </a:p>
          <a:p>
            <a:pPr marL="0" lvl="0" indent="0">
              <a:buNone/>
            </a:pPr>
            <a:r>
              <a:rPr lang="cs-CZ" dirty="0"/>
              <a:t>b) oznámení</a:t>
            </a:r>
          </a:p>
          <a:p>
            <a:pPr marL="0" lvl="0" indent="0">
              <a:buNone/>
            </a:pPr>
            <a:r>
              <a:rPr lang="cs-CZ" dirty="0"/>
              <a:t>c) objednávka</a:t>
            </a:r>
          </a:p>
          <a:p>
            <a:pPr marL="0" lvl="0" indent="0">
              <a:buNone/>
            </a:pPr>
            <a:r>
              <a:rPr lang="cs-CZ" dirty="0"/>
              <a:t>d) reklamní text</a:t>
            </a:r>
          </a:p>
          <a:p>
            <a:pPr marL="0" lvl="0" indent="0">
              <a:buNone/>
            </a:pPr>
            <a:r>
              <a:rPr lang="cs-CZ" dirty="0"/>
              <a:t>e) umělecký text</a:t>
            </a:r>
          </a:p>
          <a:p>
            <a:endParaRPr lang="cs-CZ" dirty="0"/>
          </a:p>
        </p:txBody>
      </p:sp>
    </p:spTree>
    <p:extLst>
      <p:ext uri="{BB962C8B-B14F-4D97-AF65-F5344CB8AC3E}">
        <p14:creationId xmlns:p14="http://schemas.microsoft.com/office/powerpoint/2010/main" val="3435213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AEEEAB-7553-4ACA-985B-EB667A221D8A}"/>
              </a:ext>
            </a:extLst>
          </p:cNvPr>
          <p:cNvSpPr>
            <a:spLocks noGrp="1"/>
          </p:cNvSpPr>
          <p:nvPr>
            <p:ph type="title"/>
          </p:nvPr>
        </p:nvSpPr>
        <p:spPr/>
        <p:txBody>
          <a:bodyPr/>
          <a:lstStyle/>
          <a:p>
            <a:r>
              <a:rPr lang="cs-CZ" dirty="0"/>
              <a:t>Správné odpovědi:</a:t>
            </a:r>
          </a:p>
        </p:txBody>
      </p:sp>
      <p:sp>
        <p:nvSpPr>
          <p:cNvPr id="3" name="Zástupný symbol pro obsah 2">
            <a:extLst>
              <a:ext uri="{FF2B5EF4-FFF2-40B4-BE49-F238E27FC236}">
                <a16:creationId xmlns:a16="http://schemas.microsoft.com/office/drawing/2014/main" id="{0377EEC8-42A3-47A2-97D7-EF9CBF4CF603}"/>
              </a:ext>
            </a:extLst>
          </p:cNvPr>
          <p:cNvSpPr>
            <a:spLocks noGrp="1"/>
          </p:cNvSpPr>
          <p:nvPr>
            <p:ph idx="1"/>
          </p:nvPr>
        </p:nvSpPr>
        <p:spPr/>
        <p:txBody>
          <a:bodyPr/>
          <a:lstStyle/>
          <a:p>
            <a:pPr marL="0" indent="0">
              <a:buNone/>
            </a:pPr>
            <a:r>
              <a:rPr lang="cs-CZ" sz="5400" dirty="0"/>
              <a:t>1 – B (oznámení)</a:t>
            </a:r>
          </a:p>
          <a:p>
            <a:pPr marL="0" indent="0">
              <a:buNone/>
            </a:pPr>
            <a:r>
              <a:rPr lang="cs-CZ" sz="5400" dirty="0"/>
              <a:t>2 – D (reklamní text)</a:t>
            </a:r>
          </a:p>
          <a:p>
            <a:pPr marL="0" indent="0">
              <a:buNone/>
            </a:pPr>
            <a:r>
              <a:rPr lang="cs-CZ" sz="5400" dirty="0"/>
              <a:t>3 – E (umělecký text)</a:t>
            </a:r>
          </a:p>
          <a:p>
            <a:pPr marL="0" indent="0">
              <a:buNone/>
            </a:pPr>
            <a:endParaRPr lang="cs-CZ" dirty="0"/>
          </a:p>
        </p:txBody>
      </p:sp>
    </p:spTree>
    <p:extLst>
      <p:ext uri="{BB962C8B-B14F-4D97-AF65-F5344CB8AC3E}">
        <p14:creationId xmlns:p14="http://schemas.microsoft.com/office/powerpoint/2010/main" val="471705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5CFE1F-1557-4723-9EB7-A83529E6A267}"/>
              </a:ext>
            </a:extLst>
          </p:cNvPr>
          <p:cNvSpPr>
            <a:spLocks noGrp="1"/>
          </p:cNvSpPr>
          <p:nvPr>
            <p:ph type="title"/>
          </p:nvPr>
        </p:nvSpPr>
        <p:spPr/>
        <p:txBody>
          <a:bodyPr/>
          <a:lstStyle/>
          <a:p>
            <a:r>
              <a:rPr lang="cs-CZ" sz="2000" b="1" dirty="0"/>
              <a:t>Přiřaďte k jednotlivým úryvkům (1–3) možnost (A–E), která nejlépe vystihuje daný úryvek:</a:t>
            </a:r>
            <a:r>
              <a:rPr lang="cs-CZ" sz="2000" dirty="0"/>
              <a:t> </a:t>
            </a:r>
            <a:br>
              <a:rPr lang="cs-CZ" sz="2000" dirty="0"/>
            </a:br>
            <a:r>
              <a:rPr lang="cs-CZ" sz="2000" dirty="0"/>
              <a:t>(Každou možnost z nabídky A–E můžete přiřadit pouze jednou. Dvě možnosti </a:t>
            </a:r>
            <a:r>
              <a:rPr lang="cs-CZ" sz="2000" dirty="0" err="1"/>
              <a:t>zbudou</a:t>
            </a:r>
            <a:r>
              <a:rPr lang="cs-CZ" sz="2000" dirty="0"/>
              <a:t> a nebudou použity.) </a:t>
            </a:r>
            <a:br>
              <a:rPr lang="cs-CZ" dirty="0"/>
            </a:br>
            <a:endParaRPr lang="cs-CZ" dirty="0"/>
          </a:p>
        </p:txBody>
      </p:sp>
      <p:sp>
        <p:nvSpPr>
          <p:cNvPr id="3" name="Zástupný symbol pro obsah 2">
            <a:extLst>
              <a:ext uri="{FF2B5EF4-FFF2-40B4-BE49-F238E27FC236}">
                <a16:creationId xmlns:a16="http://schemas.microsoft.com/office/drawing/2014/main" id="{CA6BC7CD-7BE4-4D97-B3A6-AD9E0DFA7597}"/>
              </a:ext>
            </a:extLst>
          </p:cNvPr>
          <p:cNvSpPr>
            <a:spLocks noGrp="1"/>
          </p:cNvSpPr>
          <p:nvPr>
            <p:ph idx="1"/>
          </p:nvPr>
        </p:nvSpPr>
        <p:spPr/>
        <p:txBody>
          <a:bodyPr>
            <a:normAutofit fontScale="62500" lnSpcReduction="20000"/>
          </a:bodyPr>
          <a:lstStyle/>
          <a:p>
            <a:pPr marL="0" indent="0">
              <a:buNone/>
            </a:pPr>
            <a:r>
              <a:rPr lang="cs-CZ" b="1" dirty="0"/>
              <a:t>1.</a:t>
            </a:r>
            <a:r>
              <a:rPr lang="cs-CZ" dirty="0"/>
              <a:t> </a:t>
            </a:r>
          </a:p>
          <a:p>
            <a:pPr marL="0" indent="0" algn="just">
              <a:buNone/>
            </a:pPr>
            <a:r>
              <a:rPr lang="cs-CZ" dirty="0"/>
              <a:t>Během dopoledne 20. října zasáhla oblast Prostějovska silná vichřice. Hasiči zaznamenali celkem 163 výjezdů. Ztráty na životech zatím hlášeny nejsou. </a:t>
            </a:r>
          </a:p>
          <a:p>
            <a:pPr marL="0" indent="0">
              <a:buNone/>
            </a:pPr>
            <a:r>
              <a:rPr lang="cs-CZ" b="1" dirty="0"/>
              <a:t>2.</a:t>
            </a:r>
            <a:r>
              <a:rPr lang="cs-CZ" dirty="0"/>
              <a:t> </a:t>
            </a:r>
          </a:p>
          <a:p>
            <a:pPr marL="0" indent="0" algn="just">
              <a:buNone/>
            </a:pPr>
            <a:r>
              <a:rPr lang="cs-CZ" dirty="0"/>
              <a:t>Orkán dul tak prudce, že jsme se stali hříčkou větrů. Letěli jsme na vlnách, kam nás zuřivost větrů hnala. Stíhalo nás jedno neštěstí za druhým. Napřed smetla vlna jednoho námořníka do moře a brzy po něm přeletěl přes palubu můj přítel. </a:t>
            </a:r>
          </a:p>
          <a:p>
            <a:pPr marL="0" indent="0">
              <a:buNone/>
            </a:pPr>
            <a:r>
              <a:rPr lang="cs-CZ" b="1" dirty="0"/>
              <a:t>3.</a:t>
            </a:r>
            <a:r>
              <a:rPr lang="cs-CZ" dirty="0"/>
              <a:t> </a:t>
            </a:r>
          </a:p>
          <a:p>
            <a:pPr marL="0" indent="0" algn="just">
              <a:buNone/>
            </a:pPr>
            <a:r>
              <a:rPr lang="cs-CZ" dirty="0"/>
              <a:t>Tornáda vznikají v bouřkovém oblaku, když se studený výškový vítr překříží s teplým přízemním větrem. Tím se vzduch roztočí a proudění z teplého mraku zdvihne rotující vzduchový válec do svislé polohy. </a:t>
            </a:r>
          </a:p>
          <a:p>
            <a:pPr marL="0" indent="0">
              <a:buNone/>
            </a:pPr>
            <a:endParaRPr lang="cs-CZ" dirty="0"/>
          </a:p>
          <a:p>
            <a:pPr marL="0" indent="0">
              <a:buNone/>
            </a:pPr>
            <a:r>
              <a:rPr lang="cs-CZ" b="1" dirty="0"/>
              <a:t>A)</a:t>
            </a:r>
            <a:r>
              <a:rPr lang="cs-CZ" dirty="0"/>
              <a:t> neumělecký text, konkrétně ukázka úvahy </a:t>
            </a:r>
          </a:p>
          <a:p>
            <a:pPr marL="0" indent="0">
              <a:buNone/>
            </a:pPr>
            <a:r>
              <a:rPr lang="cs-CZ" b="1" dirty="0"/>
              <a:t>B)</a:t>
            </a:r>
            <a:r>
              <a:rPr lang="cs-CZ" dirty="0"/>
              <a:t> neumělecký text, konkrétně ukázka zprávy </a:t>
            </a:r>
          </a:p>
          <a:p>
            <a:pPr marL="0" indent="0">
              <a:buNone/>
            </a:pPr>
            <a:r>
              <a:rPr lang="cs-CZ" b="1" dirty="0"/>
              <a:t>C)</a:t>
            </a:r>
            <a:r>
              <a:rPr lang="cs-CZ" dirty="0"/>
              <a:t> neumělecký text, konkrétně ukázka výkladu </a:t>
            </a:r>
          </a:p>
          <a:p>
            <a:pPr marL="0" indent="0">
              <a:buNone/>
            </a:pPr>
            <a:r>
              <a:rPr lang="cs-CZ" b="1" dirty="0"/>
              <a:t>D)</a:t>
            </a:r>
            <a:r>
              <a:rPr lang="cs-CZ" dirty="0"/>
              <a:t> umělecký text, konkrétně ukázka vypravování </a:t>
            </a:r>
          </a:p>
          <a:p>
            <a:pPr marL="0" indent="0">
              <a:buNone/>
            </a:pPr>
            <a:r>
              <a:rPr lang="cs-CZ" b="1" dirty="0"/>
              <a:t>E)</a:t>
            </a:r>
            <a:r>
              <a:rPr lang="cs-CZ" dirty="0"/>
              <a:t> umělecký text, konkrétně ukázka charakteristiky </a:t>
            </a:r>
          </a:p>
        </p:txBody>
      </p:sp>
    </p:spTree>
    <p:extLst>
      <p:ext uri="{BB962C8B-B14F-4D97-AF65-F5344CB8AC3E}">
        <p14:creationId xmlns:p14="http://schemas.microsoft.com/office/powerpoint/2010/main" val="2253090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BB8B0F-3F0D-44D0-BDA6-50D839E8DB6D}"/>
              </a:ext>
            </a:extLst>
          </p:cNvPr>
          <p:cNvSpPr>
            <a:spLocks noGrp="1"/>
          </p:cNvSpPr>
          <p:nvPr>
            <p:ph type="title"/>
          </p:nvPr>
        </p:nvSpPr>
        <p:spPr/>
        <p:txBody>
          <a:bodyPr/>
          <a:lstStyle/>
          <a:p>
            <a:r>
              <a:rPr lang="cs-CZ" dirty="0"/>
              <a:t>Správné odpovědi:</a:t>
            </a:r>
          </a:p>
        </p:txBody>
      </p:sp>
      <p:sp>
        <p:nvSpPr>
          <p:cNvPr id="3" name="Zástupný symbol pro obsah 2">
            <a:extLst>
              <a:ext uri="{FF2B5EF4-FFF2-40B4-BE49-F238E27FC236}">
                <a16:creationId xmlns:a16="http://schemas.microsoft.com/office/drawing/2014/main" id="{A845C229-88BC-4287-B1A1-2696A82D8115}"/>
              </a:ext>
            </a:extLst>
          </p:cNvPr>
          <p:cNvSpPr>
            <a:spLocks noGrp="1"/>
          </p:cNvSpPr>
          <p:nvPr>
            <p:ph idx="1"/>
          </p:nvPr>
        </p:nvSpPr>
        <p:spPr/>
        <p:txBody>
          <a:bodyPr/>
          <a:lstStyle/>
          <a:p>
            <a:pPr marL="0" indent="0">
              <a:buNone/>
            </a:pPr>
            <a:r>
              <a:rPr lang="cs-CZ" sz="5400" dirty="0"/>
              <a:t>1 – B (zpráva)</a:t>
            </a:r>
          </a:p>
          <a:p>
            <a:pPr marL="0" indent="0">
              <a:buNone/>
            </a:pPr>
            <a:r>
              <a:rPr lang="cs-CZ" sz="5400" dirty="0"/>
              <a:t>2 – D (vypravování)</a:t>
            </a:r>
          </a:p>
          <a:p>
            <a:pPr marL="0" indent="0">
              <a:buNone/>
            </a:pPr>
            <a:r>
              <a:rPr lang="cs-CZ" sz="5400" dirty="0"/>
              <a:t>3 – C (výklad)</a:t>
            </a:r>
          </a:p>
          <a:p>
            <a:pPr marL="0" indent="0">
              <a:buNone/>
            </a:pPr>
            <a:endParaRPr lang="cs-CZ" dirty="0"/>
          </a:p>
        </p:txBody>
      </p:sp>
    </p:spTree>
    <p:extLst>
      <p:ext uri="{BB962C8B-B14F-4D97-AF65-F5344CB8AC3E}">
        <p14:creationId xmlns:p14="http://schemas.microsoft.com/office/powerpoint/2010/main" val="2516373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93588B-49BF-4FAE-AEA0-96FBAE42E767}"/>
              </a:ext>
            </a:extLst>
          </p:cNvPr>
          <p:cNvSpPr>
            <a:spLocks noGrp="1"/>
          </p:cNvSpPr>
          <p:nvPr>
            <p:ph type="title"/>
          </p:nvPr>
        </p:nvSpPr>
        <p:spPr/>
        <p:txBody>
          <a:bodyPr/>
          <a:lstStyle/>
          <a:p>
            <a:r>
              <a:rPr lang="cs-CZ" sz="2000" b="1" dirty="0"/>
              <a:t>Přiřaďte k jednotlivým slohovým útvarům (1–4) úryvek (A–F), který nejvýrazněji vykazuje znaky příslušného útvaru:</a:t>
            </a:r>
            <a:br>
              <a:rPr lang="cs-CZ" sz="2000" dirty="0"/>
            </a:br>
            <a:r>
              <a:rPr lang="cs-CZ" sz="2000" dirty="0"/>
              <a:t>(Každou možnost z nabídky A–F můžete přiřadit pouze jednou. Dvě možnosti </a:t>
            </a:r>
            <a:r>
              <a:rPr lang="cs-CZ" sz="2000" dirty="0" err="1"/>
              <a:t>zbudou</a:t>
            </a:r>
            <a:r>
              <a:rPr lang="cs-CZ" sz="2000" dirty="0"/>
              <a:t> a nebudou použity.) </a:t>
            </a:r>
            <a:br>
              <a:rPr lang="cs-CZ" sz="2000" dirty="0"/>
            </a:br>
            <a:endParaRPr lang="cs-CZ" sz="2000" dirty="0"/>
          </a:p>
        </p:txBody>
      </p:sp>
      <p:sp>
        <p:nvSpPr>
          <p:cNvPr id="3" name="Zástupný symbol pro obsah 2">
            <a:extLst>
              <a:ext uri="{FF2B5EF4-FFF2-40B4-BE49-F238E27FC236}">
                <a16:creationId xmlns:a16="http://schemas.microsoft.com/office/drawing/2014/main" id="{39E88BDA-29B6-4F1E-A2B9-E1D7D9169AA0}"/>
              </a:ext>
            </a:extLst>
          </p:cNvPr>
          <p:cNvSpPr>
            <a:spLocks noGrp="1"/>
          </p:cNvSpPr>
          <p:nvPr>
            <p:ph idx="1"/>
          </p:nvPr>
        </p:nvSpPr>
        <p:spPr/>
        <p:txBody>
          <a:bodyPr>
            <a:normAutofit fontScale="47500" lnSpcReduction="20000"/>
          </a:bodyPr>
          <a:lstStyle/>
          <a:p>
            <a:pPr marL="0" indent="0">
              <a:buNone/>
            </a:pPr>
            <a:r>
              <a:rPr lang="cs-CZ" b="1" dirty="0"/>
              <a:t>1. </a:t>
            </a:r>
            <a:r>
              <a:rPr lang="cs-CZ" dirty="0"/>
              <a:t>úvaha </a:t>
            </a:r>
          </a:p>
          <a:p>
            <a:pPr marL="0" indent="0">
              <a:buNone/>
            </a:pPr>
            <a:r>
              <a:rPr lang="cs-CZ" b="1" dirty="0"/>
              <a:t>2. </a:t>
            </a:r>
            <a:r>
              <a:rPr lang="cs-CZ" dirty="0"/>
              <a:t>výklad </a:t>
            </a:r>
          </a:p>
          <a:p>
            <a:pPr marL="0" indent="0">
              <a:buNone/>
            </a:pPr>
            <a:r>
              <a:rPr lang="cs-CZ" b="1" dirty="0"/>
              <a:t>3. </a:t>
            </a:r>
            <a:r>
              <a:rPr lang="cs-CZ" dirty="0"/>
              <a:t>pozvánka </a:t>
            </a:r>
          </a:p>
          <a:p>
            <a:pPr marL="0" indent="0">
              <a:buNone/>
            </a:pPr>
            <a:r>
              <a:rPr lang="cs-CZ" b="1" dirty="0"/>
              <a:t>4. </a:t>
            </a:r>
            <a:r>
              <a:rPr lang="cs-CZ" dirty="0"/>
              <a:t>popis pracovního postupu </a:t>
            </a:r>
          </a:p>
          <a:p>
            <a:pPr marL="0" indent="0">
              <a:buNone/>
            </a:pPr>
            <a:endParaRPr lang="cs-CZ" dirty="0"/>
          </a:p>
          <a:p>
            <a:pPr marL="0" indent="0" algn="just">
              <a:buNone/>
            </a:pPr>
            <a:r>
              <a:rPr lang="cs-CZ" b="1" dirty="0"/>
              <a:t>A) </a:t>
            </a:r>
            <a:r>
              <a:rPr lang="cs-CZ" dirty="0"/>
              <a:t>Předmět natřeme světlou barvou. Připravíme si ubrouskový motiv. Vystřihneme obrázek z ubrousku a oddělíme dvě spodní vrstvy. Místo, kam chceme obrázek nalepit, natřeme slabou vrstvou lepidla.</a:t>
            </a:r>
          </a:p>
          <a:p>
            <a:pPr marL="0" indent="0" algn="just">
              <a:buNone/>
            </a:pPr>
            <a:r>
              <a:rPr lang="cs-CZ" b="1" dirty="0"/>
              <a:t>B) </a:t>
            </a:r>
            <a:r>
              <a:rPr lang="cs-CZ" dirty="0"/>
              <a:t>Součástí rodinného domu, jehož prodej zprostředkováváme, je velká zahrada, která je ohrazena dvoumetrovým plotem. Altánek mezi vzrostlými stromy vybízí k odpočinku, množství záhonů potěší vášnivé pěstitele. </a:t>
            </a:r>
          </a:p>
          <a:p>
            <a:pPr marL="0" indent="0" algn="just">
              <a:buNone/>
            </a:pPr>
            <a:r>
              <a:rPr lang="cs-CZ" b="1" dirty="0"/>
              <a:t>C)</a:t>
            </a:r>
            <a:r>
              <a:rPr lang="cs-CZ" dirty="0"/>
              <a:t> Vážený pane řediteli, žádám Vás o uvolnění mé dcery Karolíny Ježkové z výuky dne 26. března 2020. V tento den se zúčastní talentových zkoušek na střední uměleckou školu. Probíranou látku si dcera samozřejmě doplní. </a:t>
            </a:r>
          </a:p>
          <a:p>
            <a:pPr marL="0" indent="0" algn="just">
              <a:buNone/>
            </a:pPr>
            <a:r>
              <a:rPr lang="cs-CZ" b="1" dirty="0"/>
              <a:t>D)</a:t>
            </a:r>
            <a:r>
              <a:rPr lang="cs-CZ" dirty="0"/>
              <a:t> Milí rodiče žáků devátých ročníků ZŠ, navštivte naši školu ve středu 15. ledna 2020. Od 18.00 pro Vás pořádáme den otevřených dveří. Seznámíte se s prostorami školy i s vyučujícími, kteří Vám rádi poskytnou potřebné informace. </a:t>
            </a:r>
          </a:p>
          <a:p>
            <a:pPr marL="0" indent="0" algn="just">
              <a:buNone/>
            </a:pPr>
            <a:r>
              <a:rPr lang="cs-CZ" b="1" dirty="0"/>
              <a:t>E)</a:t>
            </a:r>
            <a:r>
              <a:rPr lang="cs-CZ" dirty="0"/>
              <a:t> Bylo by zajímavé, kdyby věci mohly mluvit. Co by nám asi vyprávěl plot kolem zahrady? Když si představuji, že věci kolem nás jsou živé, uvědomuji si, že bych měl zvažovat, jak se k nim chovám. Nechávám přece na nich svůj otisk a kdoví, jednou třeba promluví. </a:t>
            </a:r>
          </a:p>
          <a:p>
            <a:pPr marL="0" indent="0" algn="just">
              <a:buNone/>
            </a:pPr>
            <a:r>
              <a:rPr lang="cs-CZ" b="1" dirty="0"/>
              <a:t>F)</a:t>
            </a:r>
            <a:r>
              <a:rPr lang="cs-CZ" dirty="0"/>
              <a:t> Jungmannův článek je asi o 180 let mladší než Komenského Labyrint. Když ale oba texty porovnáme, zjistíme, že po stránce jazykové mezi nimi nejsou podstatné rozdíly. V národním obrození se totiž záměrně navazovalo na tradici spisovné češtiny konce 16. století a začátku 17. století, a to zejména v hláskové a tvarové stavbě. Přestože se jazyk neustále vyvíjel, jsou oba texty blízké i našemu současnému jazyku.</a:t>
            </a:r>
          </a:p>
          <a:p>
            <a:pPr marL="0" indent="0" algn="just">
              <a:buNone/>
            </a:pPr>
            <a:r>
              <a:rPr lang="cs-CZ" dirty="0"/>
              <a:t> </a:t>
            </a:r>
          </a:p>
          <a:p>
            <a:pPr marL="0" indent="0">
              <a:buNone/>
            </a:pPr>
            <a:endParaRPr lang="cs-CZ" dirty="0"/>
          </a:p>
        </p:txBody>
      </p:sp>
    </p:spTree>
    <p:extLst>
      <p:ext uri="{BB962C8B-B14F-4D97-AF65-F5344CB8AC3E}">
        <p14:creationId xmlns:p14="http://schemas.microsoft.com/office/powerpoint/2010/main" val="397378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D85B00-5844-4AD1-8F47-F7A08AF31F70}"/>
              </a:ext>
            </a:extLst>
          </p:cNvPr>
          <p:cNvSpPr>
            <a:spLocks noGrp="1"/>
          </p:cNvSpPr>
          <p:nvPr>
            <p:ph type="title"/>
          </p:nvPr>
        </p:nvSpPr>
        <p:spPr/>
        <p:txBody>
          <a:bodyPr/>
          <a:lstStyle/>
          <a:p>
            <a:r>
              <a:rPr lang="cs-CZ" dirty="0"/>
              <a:t>Správné odpovědi:</a:t>
            </a:r>
          </a:p>
        </p:txBody>
      </p:sp>
      <p:sp>
        <p:nvSpPr>
          <p:cNvPr id="3" name="Zástupný symbol pro obsah 2">
            <a:extLst>
              <a:ext uri="{FF2B5EF4-FFF2-40B4-BE49-F238E27FC236}">
                <a16:creationId xmlns:a16="http://schemas.microsoft.com/office/drawing/2014/main" id="{BE25FE4C-FE0C-4659-8FBB-95F9013D3D75}"/>
              </a:ext>
            </a:extLst>
          </p:cNvPr>
          <p:cNvSpPr>
            <a:spLocks noGrp="1"/>
          </p:cNvSpPr>
          <p:nvPr>
            <p:ph idx="1"/>
          </p:nvPr>
        </p:nvSpPr>
        <p:spPr/>
        <p:txBody>
          <a:bodyPr>
            <a:normAutofit/>
          </a:bodyPr>
          <a:lstStyle/>
          <a:p>
            <a:pPr marL="0" indent="0">
              <a:buNone/>
            </a:pPr>
            <a:r>
              <a:rPr lang="cs-CZ" sz="5400" dirty="0"/>
              <a:t>1 – E</a:t>
            </a:r>
          </a:p>
          <a:p>
            <a:pPr marL="0" indent="0">
              <a:buNone/>
            </a:pPr>
            <a:r>
              <a:rPr lang="cs-CZ" sz="5400" dirty="0"/>
              <a:t>2 – F</a:t>
            </a:r>
          </a:p>
          <a:p>
            <a:pPr marL="0" indent="0">
              <a:buNone/>
            </a:pPr>
            <a:r>
              <a:rPr lang="cs-CZ" sz="5400" dirty="0"/>
              <a:t>3 – D</a:t>
            </a:r>
          </a:p>
          <a:p>
            <a:pPr marL="0" indent="0">
              <a:buNone/>
            </a:pPr>
            <a:r>
              <a:rPr lang="cs-CZ" sz="5400" dirty="0"/>
              <a:t>4 – A</a:t>
            </a:r>
          </a:p>
          <a:p>
            <a:pPr marL="0" indent="0">
              <a:buNone/>
            </a:pPr>
            <a:endParaRPr lang="cs-CZ" sz="5400" dirty="0"/>
          </a:p>
          <a:p>
            <a:pPr marL="0" indent="0">
              <a:buNone/>
            </a:pPr>
            <a:endParaRPr lang="cs-CZ" sz="5400" dirty="0"/>
          </a:p>
        </p:txBody>
      </p:sp>
    </p:spTree>
    <p:extLst>
      <p:ext uri="{BB962C8B-B14F-4D97-AF65-F5344CB8AC3E}">
        <p14:creationId xmlns:p14="http://schemas.microsoft.com/office/powerpoint/2010/main" val="1486085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AEC97B-653A-4758-B096-2B01173474C6}"/>
              </a:ext>
            </a:extLst>
          </p:cNvPr>
          <p:cNvSpPr>
            <a:spLocks noGrp="1"/>
          </p:cNvSpPr>
          <p:nvPr>
            <p:ph type="title"/>
          </p:nvPr>
        </p:nvSpPr>
        <p:spPr>
          <a:xfrm>
            <a:off x="851521" y="174423"/>
            <a:ext cx="9387244" cy="1084534"/>
          </a:xfrm>
        </p:spPr>
        <p:txBody>
          <a:bodyPr/>
          <a:lstStyle/>
          <a:p>
            <a:r>
              <a:rPr lang="cs-CZ" sz="2000" b="1" dirty="0"/>
              <a:t>Přiřaďte k jednotlivým úryvkům (1–4) tvrzení (A–F), které danému úryvku nejlépe odpovídá. </a:t>
            </a:r>
            <a:r>
              <a:rPr lang="cs-CZ" sz="2000" dirty="0"/>
              <a:t>(Každou možnost z nabídky A–F můžete přiřadit pouze jednou. Dvě možnosti </a:t>
            </a:r>
            <a:r>
              <a:rPr lang="cs-CZ" sz="2000" dirty="0" err="1"/>
              <a:t>zbudou</a:t>
            </a:r>
            <a:r>
              <a:rPr lang="cs-CZ" sz="2000" dirty="0"/>
              <a:t> a nebudou použity.) </a:t>
            </a:r>
            <a:br>
              <a:rPr lang="cs-CZ" sz="2000" dirty="0"/>
            </a:br>
            <a:endParaRPr lang="cs-CZ" sz="2000" dirty="0"/>
          </a:p>
        </p:txBody>
      </p:sp>
      <p:sp>
        <p:nvSpPr>
          <p:cNvPr id="3" name="Zástupný symbol pro obsah 2">
            <a:extLst>
              <a:ext uri="{FF2B5EF4-FFF2-40B4-BE49-F238E27FC236}">
                <a16:creationId xmlns:a16="http://schemas.microsoft.com/office/drawing/2014/main" id="{A0F0E756-8026-42EE-8416-DA1399AF6026}"/>
              </a:ext>
            </a:extLst>
          </p:cNvPr>
          <p:cNvSpPr>
            <a:spLocks noGrp="1"/>
          </p:cNvSpPr>
          <p:nvPr>
            <p:ph idx="1"/>
          </p:nvPr>
        </p:nvSpPr>
        <p:spPr>
          <a:xfrm>
            <a:off x="851521" y="1378226"/>
            <a:ext cx="9387244" cy="4947542"/>
          </a:xfrm>
        </p:spPr>
        <p:txBody>
          <a:bodyPr>
            <a:noAutofit/>
          </a:bodyPr>
          <a:lstStyle/>
          <a:p>
            <a:pPr marL="0" lvl="0" indent="0" algn="just">
              <a:buNone/>
            </a:pPr>
            <a:r>
              <a:rPr lang="cs-CZ" sz="1200" dirty="0"/>
              <a:t>1. V rohu pokoje stojí vysoká lampa. Ze středu jejího podstavce, který má tvar kruhu, vede dva metry dlouhá ocelová tyč s chromovaným povrchem. V horní části se tato tyč rozděluje do tří tenčích prutů, které podpírají skleněné stínidlo bílé barvy. </a:t>
            </a:r>
          </a:p>
          <a:p>
            <a:pPr marL="0" lvl="0" indent="0" algn="just">
              <a:buNone/>
            </a:pPr>
            <a:r>
              <a:rPr lang="cs-CZ" sz="1200" dirty="0"/>
              <a:t>2. Kamkoli Martin přijde, vzbudí respekt. Přispívá k tomu jeho urostlá postava, ostře řezané rysy a pronikavé oči. Ve společnosti toho Martin moc nenamluví, víc za něj hovoří jeho činy. Když jsem si na túře zlomila nohu, nesl mě na zádech několik kilometrů až do nejbližší vsi. </a:t>
            </a:r>
          </a:p>
          <a:p>
            <a:pPr marL="0" lvl="0" indent="0" algn="just">
              <a:buNone/>
            </a:pPr>
            <a:r>
              <a:rPr lang="cs-CZ" sz="1200" dirty="0"/>
              <a:t>3. Ve dne se jezero hemží vodní havětí, vpodvečer tu prozpěvují žáby, ale za tmy mne jeho pustota skličuje. Jako ostatně vše kolem. Vnímám přísnou zamlklost a teskný hlas hor. Nikde živého tvora, nic, zhola nic, jen tma, šelest vánku a vysoko nad hlavou černý satén s diamanty. </a:t>
            </a:r>
          </a:p>
          <a:p>
            <a:pPr marL="0" lvl="0" indent="0" algn="just">
              <a:buNone/>
            </a:pPr>
            <a:r>
              <a:rPr lang="cs-CZ" sz="1200" dirty="0"/>
              <a:t>4. Na domácím trhu se aktuálně nabízí několik kategorií notebooků. Jedním ze zásadních faktorů při koupi přístroje je kromě ceny také jeho plánované využití. K častějšímu přenášení je vhodný nějaký odlehčený model. Toužíte-li po hraní her, důležitým parametrem je výkonnost grafické karty</a:t>
            </a:r>
            <a:r>
              <a:rPr lang="cs-CZ" sz="1200"/>
              <a:t>. </a:t>
            </a:r>
            <a:endParaRPr lang="cs-CZ" sz="1200" dirty="0"/>
          </a:p>
          <a:p>
            <a:pPr marL="0" indent="0" algn="just">
              <a:buNone/>
            </a:pPr>
            <a:r>
              <a:rPr lang="cs-CZ" sz="1200" dirty="0"/>
              <a:t>A) V úryvku jsou obsaženy informace a rady určené budoucím zákazníkům, kteří se zajímají o určitý produkt a zvažují jeho koupi. </a:t>
            </a:r>
          </a:p>
          <a:p>
            <a:pPr marL="0" indent="0" algn="just">
              <a:buNone/>
            </a:pPr>
            <a:r>
              <a:rPr lang="cs-CZ" sz="1200" dirty="0"/>
              <a:t>B) V úryvku převažují manipulativní prvky, účelem textu je přimět budoucího zákazníka ke koupi cenově výhodného produktu, právě uvedeného na trh. </a:t>
            </a:r>
          </a:p>
          <a:p>
            <a:pPr marL="0" indent="0" algn="just">
              <a:buNone/>
            </a:pPr>
            <a:r>
              <a:rPr lang="cs-CZ" sz="1200" dirty="0"/>
              <a:t>C) Jde o ukázku charakteristiky: vyskytuje se zde jak charakteristika vnější (tj. týkající se vzhledu), tak zároveň charakteristika vnitřní (tj. týkající se povahy). </a:t>
            </a:r>
          </a:p>
          <a:p>
            <a:pPr marL="0" indent="0" algn="just">
              <a:buNone/>
            </a:pPr>
            <a:r>
              <a:rPr lang="cs-CZ" sz="1200" dirty="0"/>
              <a:t>D) Jde o ukázku líčení: kromě popisu určité skutečnosti text vyjadřuje vztah pisatele k líčené skutečnosti, v úryvku jsou užity jazykové prostředky ozvláštňující text, např. metafory. </a:t>
            </a:r>
          </a:p>
          <a:p>
            <a:pPr marL="0" indent="0" algn="just">
              <a:buNone/>
            </a:pPr>
            <a:r>
              <a:rPr lang="cs-CZ" sz="1200" dirty="0"/>
              <a:t>E) Jde o ukázku popisu neživého objektu v klidovém stavu: text zprostředkovává čtenáři základní představu o vzhledu určitého objektu, pro úryvek nejsou příznačné jazykové prostředky ozvláštňující text. </a:t>
            </a:r>
          </a:p>
          <a:p>
            <a:pPr marL="0" indent="0" algn="just">
              <a:buNone/>
            </a:pPr>
            <a:r>
              <a:rPr lang="cs-CZ" sz="1200" dirty="0"/>
              <a:t>F) Jde o ukázku charakteristiky: vyskytuje se zde pouze charakteristika přímá (tj. vlastnosti jsou pojmenovány přímo), charakteristika nepřímá (tj. závěry o povaze člověka jsou vyvozovány na základě popisu jeho jednání) se zde nevyskytuje.</a:t>
            </a:r>
          </a:p>
          <a:p>
            <a:pPr marL="0" indent="0">
              <a:buNone/>
            </a:pPr>
            <a:endParaRPr lang="cs-CZ" sz="1200" dirty="0"/>
          </a:p>
        </p:txBody>
      </p:sp>
    </p:spTree>
    <p:extLst>
      <p:ext uri="{BB962C8B-B14F-4D97-AF65-F5344CB8AC3E}">
        <p14:creationId xmlns:p14="http://schemas.microsoft.com/office/powerpoint/2010/main" val="2964881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FBA04E-AFC0-4874-9DA1-51E251B5528B}"/>
              </a:ext>
            </a:extLst>
          </p:cNvPr>
          <p:cNvSpPr>
            <a:spLocks noGrp="1"/>
          </p:cNvSpPr>
          <p:nvPr>
            <p:ph type="title"/>
          </p:nvPr>
        </p:nvSpPr>
        <p:spPr/>
        <p:txBody>
          <a:bodyPr/>
          <a:lstStyle/>
          <a:p>
            <a:r>
              <a:rPr lang="cs-CZ" dirty="0"/>
              <a:t>Správné odpovědi:</a:t>
            </a:r>
          </a:p>
        </p:txBody>
      </p:sp>
      <p:sp>
        <p:nvSpPr>
          <p:cNvPr id="3" name="Zástupný symbol pro obsah 2">
            <a:extLst>
              <a:ext uri="{FF2B5EF4-FFF2-40B4-BE49-F238E27FC236}">
                <a16:creationId xmlns:a16="http://schemas.microsoft.com/office/drawing/2014/main" id="{54670BB7-24C3-466A-8B18-2F8AAE06F62F}"/>
              </a:ext>
            </a:extLst>
          </p:cNvPr>
          <p:cNvSpPr>
            <a:spLocks noGrp="1"/>
          </p:cNvSpPr>
          <p:nvPr>
            <p:ph idx="1"/>
          </p:nvPr>
        </p:nvSpPr>
        <p:spPr/>
        <p:txBody>
          <a:bodyPr/>
          <a:lstStyle/>
          <a:p>
            <a:pPr marL="0" indent="0">
              <a:buNone/>
            </a:pPr>
            <a:r>
              <a:rPr lang="cs-CZ" sz="5400" dirty="0"/>
              <a:t>1 – E</a:t>
            </a:r>
          </a:p>
          <a:p>
            <a:pPr marL="0" indent="0">
              <a:buNone/>
            </a:pPr>
            <a:r>
              <a:rPr lang="cs-CZ" sz="5400" dirty="0"/>
              <a:t>2 – C</a:t>
            </a:r>
          </a:p>
          <a:p>
            <a:pPr marL="0" indent="0">
              <a:buNone/>
            </a:pPr>
            <a:r>
              <a:rPr lang="cs-CZ" sz="5400" dirty="0"/>
              <a:t>3 – D</a:t>
            </a:r>
          </a:p>
          <a:p>
            <a:pPr marL="0" indent="0">
              <a:buNone/>
            </a:pPr>
            <a:r>
              <a:rPr lang="cs-CZ" sz="5400" dirty="0"/>
              <a:t>4 – A</a:t>
            </a:r>
          </a:p>
          <a:p>
            <a:pPr marL="0" indent="0">
              <a:buNone/>
            </a:pPr>
            <a:endParaRPr lang="cs-CZ" dirty="0"/>
          </a:p>
        </p:txBody>
      </p:sp>
    </p:spTree>
    <p:extLst>
      <p:ext uri="{BB962C8B-B14F-4D97-AF65-F5344CB8AC3E}">
        <p14:creationId xmlns:p14="http://schemas.microsoft.com/office/powerpoint/2010/main" val="1166876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27</TotalTime>
  <Words>1290</Words>
  <Application>Microsoft Office PowerPoint</Application>
  <PresentationFormat>Širokoúhlá obrazovka</PresentationFormat>
  <Paragraphs>69</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Century Gothic</vt:lpstr>
      <vt:lpstr>Wingdings 3</vt:lpstr>
      <vt:lpstr>Ion</vt:lpstr>
      <vt:lpstr>Práce s texty</vt:lpstr>
      <vt:lpstr>Přiřaďte k jednotlivým úryvkům (1–3) typ textu (A–E), která nejlépe vystihuje daný úryvek:  (Každou možnost z nabídky A–E můžete přiřadit pouze jednou. Dvě možnosti zbudou a nebudou použity.)  </vt:lpstr>
      <vt:lpstr>Správné odpovědi:</vt:lpstr>
      <vt:lpstr>Přiřaďte k jednotlivým úryvkům (1–3) možnost (A–E), která nejlépe vystihuje daný úryvek:  (Každou možnost z nabídky A–E můžete přiřadit pouze jednou. Dvě možnosti zbudou a nebudou použity.)  </vt:lpstr>
      <vt:lpstr>Správné odpovědi:</vt:lpstr>
      <vt:lpstr>Přiřaďte k jednotlivým slohovým útvarům (1–4) úryvek (A–F), který nejvýrazněji vykazuje znaky příslušného útvaru: (Každou možnost z nabídky A–F můžete přiřadit pouze jednou. Dvě možnosti zbudou a nebudou použity.)  </vt:lpstr>
      <vt:lpstr>Správné odpovědi:</vt:lpstr>
      <vt:lpstr>Přiřaďte k jednotlivým úryvkům (1–4) tvrzení (A–F), které danému úryvku nejlépe odpovídá. (Každou možnost z nabídky A–F můžete přiřadit pouze jednou. Dvě možnosti zbudou a nebudou použity.)  </vt:lpstr>
      <vt:lpstr>Správné odpovědi: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Práce s texty</dc:title>
  <dc:creator>Jarolímková Pavla</dc:creator>
  <cp:lastModifiedBy>Jarolímková Pavla</cp:lastModifiedBy>
  <cp:revision>4</cp:revision>
  <dcterms:created xsi:type="dcterms:W3CDTF">2022-02-26T12:26:35Z</dcterms:created>
  <dcterms:modified xsi:type="dcterms:W3CDTF">2022-02-26T18:36:46Z</dcterms:modified>
</cp:coreProperties>
</file>