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86" r:id="rId2"/>
    <p:sldId id="256" r:id="rId3"/>
    <p:sldId id="257" r:id="rId4"/>
    <p:sldId id="263" r:id="rId5"/>
    <p:sldId id="264" r:id="rId6"/>
    <p:sldId id="265" r:id="rId7"/>
    <p:sldId id="266" r:id="rId8"/>
    <p:sldId id="258" r:id="rId9"/>
    <p:sldId id="259" r:id="rId10"/>
    <p:sldId id="267" r:id="rId11"/>
    <p:sldId id="268" r:id="rId12"/>
    <p:sldId id="269" r:id="rId13"/>
    <p:sldId id="270" r:id="rId14"/>
    <p:sldId id="271" r:id="rId15"/>
    <p:sldId id="260" r:id="rId16"/>
    <p:sldId id="261" r:id="rId17"/>
    <p:sldId id="262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6CA4-6E01-4367-8FC2-5ACB1184C08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4A148-79DD-4C49-AC78-C56C2816A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5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6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7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7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1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67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23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3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6F482-43C6-455F-B94D-4C749042A879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F7FF-6E63-427A-941A-F1E567B1E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7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6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8804D6D-8A9B-498A-8140-FE7120F93F7A}"/>
              </a:ext>
            </a:extLst>
          </p:cNvPr>
          <p:cNvSpPr txBox="1"/>
          <p:nvPr/>
        </p:nvSpPr>
        <p:spPr>
          <a:xfrm>
            <a:off x="879620" y="1471351"/>
            <a:ext cx="7108911" cy="4016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6100" b="1" dirty="0">
                <a:latin typeface="+mj-lt"/>
                <a:ea typeface="+mj-ea"/>
                <a:cs typeface="+mj-cs"/>
              </a:rPr>
              <a:t>Č</a:t>
            </a:r>
            <a:r>
              <a:rPr lang="en-US" sz="6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eštin</a:t>
            </a:r>
            <a:r>
              <a:rPr lang="cs-CZ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endParaRPr lang="en-US" sz="6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6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přípravný</a:t>
            </a: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kurz</a:t>
            </a: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cs-CZ" sz="6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 </a:t>
            </a:r>
            <a:r>
              <a:rPr lang="en-US" sz="6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přijímacím</a:t>
            </a: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zkouškám</a:t>
            </a:r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2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EB262515-3282-4E58-A9FC-95B6C756DBB0}"/>
              </a:ext>
            </a:extLst>
          </p:cNvPr>
          <p:cNvSpPr/>
          <p:nvPr/>
        </p:nvSpPr>
        <p:spPr>
          <a:xfrm>
            <a:off x="946484" y="1491916"/>
            <a:ext cx="497305" cy="2245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665D3CE-EC8D-485A-843B-10F29F1B8650}"/>
              </a:ext>
            </a:extLst>
          </p:cNvPr>
          <p:cNvSpPr/>
          <p:nvPr/>
        </p:nvSpPr>
        <p:spPr>
          <a:xfrm>
            <a:off x="6432884" y="3340768"/>
            <a:ext cx="649705" cy="2245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267075" y="1716505"/>
            <a:ext cx="49249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9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9.1 Vypište z první části výchozího textu sloveso, které je v textu užito v rozkazovacím způsobu.</a:t>
            </a:r>
          </a:p>
          <a:p>
            <a:pPr algn="l"/>
            <a:endParaRPr lang="cs-CZ" sz="18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endParaRPr lang="cs-CZ" b="1" dirty="0">
              <a:latin typeface="MyriadPro-Bold" panose="020B0703030403020204" pitchFamily="34" charset="0"/>
            </a:endParaRP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9.2 Vypište z druhé části výchozího textu sloveso, které je v textu užito v rozkazovacím způsobu.</a:t>
            </a: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7A73E62-A67F-40C5-96FB-784B741C2F2A}"/>
              </a:ext>
            </a:extLst>
          </p:cNvPr>
          <p:cNvSpPr txBox="1"/>
          <p:nvPr/>
        </p:nvSpPr>
        <p:spPr>
          <a:xfrm>
            <a:off x="104273" y="80210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OSTRÉ 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TICHÝ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ŠPATNÉ počasí byly marné. Duch uchopil Skruže za rameno a zamířil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4D891C-B2C9-4878-9F1A-F31574AEB9F6}"/>
              </a:ext>
            </a:extLst>
          </p:cNvPr>
          <p:cNvSpPr txBox="1"/>
          <p:nvPr/>
        </p:nvSpPr>
        <p:spPr>
          <a:xfrm>
            <a:off x="8097521" y="2824480"/>
            <a:ext cx="117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vstaň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FA8A566-BF60-4BA0-8F8D-9F691F7C1B1D}"/>
              </a:ext>
            </a:extLst>
          </p:cNvPr>
          <p:cNvSpPr txBox="1"/>
          <p:nvPr/>
        </p:nvSpPr>
        <p:spPr>
          <a:xfrm>
            <a:off x="8625839" y="4145279"/>
            <a:ext cx="251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pojďme</a:t>
            </a:r>
          </a:p>
        </p:txBody>
      </p:sp>
    </p:spTree>
    <p:extLst>
      <p:ext uri="{BB962C8B-B14F-4D97-AF65-F5344CB8AC3E}">
        <p14:creationId xmlns:p14="http://schemas.microsoft.com/office/powerpoint/2010/main" val="6858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988881E2-A2D2-4EE2-A5EE-028DA264608F}"/>
              </a:ext>
            </a:extLst>
          </p:cNvPr>
          <p:cNvSpPr/>
          <p:nvPr/>
        </p:nvSpPr>
        <p:spPr>
          <a:xfrm>
            <a:off x="3497178" y="2438399"/>
            <a:ext cx="537411" cy="1925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6C2D6D-6DCB-4638-A981-0EC668E1AD1E}"/>
              </a:ext>
            </a:extLst>
          </p:cNvPr>
          <p:cNvSpPr/>
          <p:nvPr/>
        </p:nvSpPr>
        <p:spPr>
          <a:xfrm>
            <a:off x="7202904" y="4965032"/>
            <a:ext cx="4531896" cy="5935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202904" y="2462463"/>
            <a:ext cx="4820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10 Které z následujících tvrzení o zájmenech tučně vyznačených ve výchozím textu</a:t>
            </a:r>
          </a:p>
          <a:p>
            <a:pPr algn="l"/>
            <a:r>
              <a:rPr lang="cs-CZ" sz="1800" b="1" i="0" u="none" strike="noStrike" baseline="0" dirty="0">
                <a:solidFill>
                  <a:srgbClr val="FF0000"/>
                </a:solidFill>
                <a:latin typeface="MyriadPro-Bold" panose="020B0703030403020204" pitchFamily="34" charset="0"/>
              </a:rPr>
              <a:t>není</a:t>
            </a:r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 pravdivé?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Zájmeno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ním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vyznačené v první části textu zastupuje podstatné jméno Skruž.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Zájmeno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mu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vyznačené v první části textu zastupuje podstatné jméno Skruž.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Zájmeno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ním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vyznačené v druhé části textu zastupuje podstatné jméno Skruž.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Zájmeno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mu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vyznačené v druhé části textu zastupuje podstatné jméno Skruž.</a:t>
            </a:r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B1524A-0877-445C-8728-B2FB1C405EAD}"/>
              </a:ext>
            </a:extLst>
          </p:cNvPr>
          <p:cNvSpPr txBox="1"/>
          <p:nvPr/>
        </p:nvSpPr>
        <p:spPr>
          <a:xfrm>
            <a:off x="104273" y="72189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OSTRÉ 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TICHÝ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ŠPATNÉ počasí byly marné. Duch uchopil Skruže za rameno a zamířil s </a:t>
            </a:r>
            <a:r>
              <a:rPr lang="cs-CZ" sz="15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mu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ním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mu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9143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8C25CD4-F431-49E3-90BC-4B5F78776D7E}"/>
              </a:ext>
            </a:extLst>
          </p:cNvPr>
          <p:cNvSpPr/>
          <p:nvPr/>
        </p:nvSpPr>
        <p:spPr>
          <a:xfrm>
            <a:off x="7275095" y="4154905"/>
            <a:ext cx="4660231" cy="5614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202904" y="537411"/>
            <a:ext cx="4820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11 Které z následujících tvrzení o slovech zapsaných ve výchozím textu velkými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písmeny je pravdivé?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ostrý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je v textu užito ve významu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vyznačující se přísností, strohostí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tichý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je v textu užito ve významu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málomluvný, mlčenlivý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špatný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je v textu užito ve významu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nesprávný, chybný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lehký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je v textu užito ve významu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mající malou míru, jemný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27CCB2-8D77-44C6-A2B8-27E5202CCCEE}"/>
              </a:ext>
            </a:extLst>
          </p:cNvPr>
          <p:cNvSpPr txBox="1"/>
          <p:nvPr/>
        </p:nvSpPr>
        <p:spPr>
          <a:xfrm>
            <a:off x="104273" y="72189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</a:t>
            </a:r>
            <a:r>
              <a:rPr lang="cs-CZ" sz="15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OSTRÉ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</a:t>
            </a:r>
            <a:r>
              <a:rPr lang="cs-CZ" sz="15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TICHÝ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</a:t>
            </a:r>
            <a:r>
              <a:rPr lang="cs-CZ" sz="15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ŠPATNÉ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počasí byly marné. Duch uchopil Skruže za rameno a zamířil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</a:t>
            </a:r>
            <a:r>
              <a:rPr lang="cs-CZ" sz="15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981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EBEB322-2051-4A46-9B5A-9C08A24E562F}"/>
              </a:ext>
            </a:extLst>
          </p:cNvPr>
          <p:cNvSpPr/>
          <p:nvPr/>
        </p:nvSpPr>
        <p:spPr>
          <a:xfrm>
            <a:off x="7202904" y="3023937"/>
            <a:ext cx="3890212" cy="3288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615B69D-A100-409F-BAC2-5E830FAAFAEF}"/>
              </a:ext>
            </a:extLst>
          </p:cNvPr>
          <p:cNvSpPr/>
          <p:nvPr/>
        </p:nvSpPr>
        <p:spPr>
          <a:xfrm>
            <a:off x="9681411" y="3023937"/>
            <a:ext cx="978568" cy="3288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F55BAF-0F05-4BFF-83C9-0E554C289713}"/>
              </a:ext>
            </a:extLst>
          </p:cNvPr>
          <p:cNvSpPr txBox="1"/>
          <p:nvPr/>
        </p:nvSpPr>
        <p:spPr>
          <a:xfrm>
            <a:off x="104273" y="72189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OSTRÉ 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TICHÝ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ŠPATNÉ počasí byly marné. Duch uchopil Skruže za rameno a zamířil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108524" y="285549"/>
            <a:ext cx="4820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12 Ve kterém z následujících úseků výchozího textu se vyskytuje předložka?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(Posuzované úseky jsou ve výchozím textu podtrženy.)</a:t>
            </a:r>
          </a:p>
          <a:p>
            <a:pPr algn="l"/>
            <a:endParaRPr lang="pl-PL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A) měl ale takovou radost, že je vidí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zvolal Skruž, když se rozhlédl kolem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Skruž se najednou ocitl uprostřed polí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proč se mu jindy tak chladné oči rozzářily</a:t>
            </a:r>
          </a:p>
        </p:txBody>
      </p:sp>
    </p:spTree>
    <p:extLst>
      <p:ext uri="{BB962C8B-B14F-4D97-AF65-F5344CB8AC3E}">
        <p14:creationId xmlns:p14="http://schemas.microsoft.com/office/powerpoint/2010/main" val="85743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AD80FFC-5A06-4333-A471-A0D8DD218650}"/>
              </a:ext>
            </a:extLst>
          </p:cNvPr>
          <p:cNvSpPr/>
          <p:nvPr/>
        </p:nvSpPr>
        <p:spPr>
          <a:xfrm>
            <a:off x="7130717" y="1387642"/>
            <a:ext cx="3433009" cy="3208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267872C-73FB-4BD5-BA49-3EECE3BD2710}"/>
              </a:ext>
            </a:extLst>
          </p:cNvPr>
          <p:cNvSpPr/>
          <p:nvPr/>
        </p:nvSpPr>
        <p:spPr>
          <a:xfrm>
            <a:off x="10122568" y="1384332"/>
            <a:ext cx="368969" cy="324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038474" y="277323"/>
            <a:ext cx="4820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13 Ve kterém z následujících úseků výchozího textu se vyskytuje přívlastek neshodný?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vzpomněl si na jména všech lidí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na růžové tváři nebyla jediná vráska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náhle se před nimi objevilo městečko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po té cestě bych mohl jít se zavřenýma očima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F55BAF-0F05-4BFF-83C9-0E554C289713}"/>
              </a:ext>
            </a:extLst>
          </p:cNvPr>
          <p:cNvSpPr txBox="1"/>
          <p:nvPr/>
        </p:nvSpPr>
        <p:spPr>
          <a:xfrm>
            <a:off x="32086" y="796439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OSTRÉ 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TICHÝ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ŠPATNÉ počasí byly marné. Duch uchopil Skruže za rameno a zamířil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08BD84-08E1-40AA-A236-FB3FCA22546D}"/>
              </a:ext>
            </a:extLst>
          </p:cNvPr>
          <p:cNvSpPr txBox="1"/>
          <p:nvPr/>
        </p:nvSpPr>
        <p:spPr>
          <a:xfrm>
            <a:off x="9560560" y="1708484"/>
            <a:ext cx="22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/>
                </a:solidFill>
              </a:rPr>
              <a:t>jaká jména? - jména lidí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31E9196-C5FA-45F0-81F9-FDAA3467CAF5}"/>
              </a:ext>
            </a:extLst>
          </p:cNvPr>
          <p:cNvSpPr txBox="1"/>
          <p:nvPr/>
        </p:nvSpPr>
        <p:spPr>
          <a:xfrm>
            <a:off x="7331242" y="3497179"/>
            <a:ext cx="4235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chemeClr val="accent1"/>
                </a:solidFill>
              </a:rPr>
              <a:t>Přívlastky shodné?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všech lidí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růžové tváři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jediná vráska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té cestě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zavřenýma očima</a:t>
            </a:r>
          </a:p>
        </p:txBody>
      </p:sp>
    </p:spTree>
    <p:extLst>
      <p:ext uri="{BB962C8B-B14F-4D97-AF65-F5344CB8AC3E}">
        <p14:creationId xmlns:p14="http://schemas.microsoft.com/office/powerpoint/2010/main" val="72540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B854E8E1-AB39-4C9B-AFD6-30A57765FB19}"/>
              </a:ext>
            </a:extLst>
          </p:cNvPr>
          <p:cNvSpPr/>
          <p:nvPr/>
        </p:nvSpPr>
        <p:spPr>
          <a:xfrm>
            <a:off x="2566737" y="2687053"/>
            <a:ext cx="6264442" cy="248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C8B4F75-A483-40E3-AE2F-75EB3E24672A}"/>
              </a:ext>
            </a:extLst>
          </p:cNvPr>
          <p:cNvSpPr/>
          <p:nvPr/>
        </p:nvSpPr>
        <p:spPr>
          <a:xfrm>
            <a:off x="6256421" y="2687053"/>
            <a:ext cx="826168" cy="248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AB7A3B0-2BE7-4C39-A776-A1C2438DC79D}"/>
              </a:ext>
            </a:extLst>
          </p:cNvPr>
          <p:cNvSpPr txBox="1"/>
          <p:nvPr/>
        </p:nvSpPr>
        <p:spPr>
          <a:xfrm>
            <a:off x="2566737" y="2072715"/>
            <a:ext cx="86466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14 Která z následujících vět obsahuje pravopisnou chybu?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Za nevysvětlitelných okolností se loni ztratil klíčový důkaz.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Od začátku policejního vyšetřování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uplinulo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už několik týdnů.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Před necelým měsícem jsem neúmyslně ublížil jednomu člověku.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Při vzpomínce na děsivé činy toho zlosyna jsem začala hlasitě vzlykat.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05CE1FA-18BA-47D7-B99F-4B7F1C05273C}"/>
              </a:ext>
            </a:extLst>
          </p:cNvPr>
          <p:cNvSpPr txBox="1"/>
          <p:nvPr/>
        </p:nvSpPr>
        <p:spPr>
          <a:xfrm>
            <a:off x="2578768" y="3681481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plynout – vyjmenované slovo</a:t>
            </a:r>
          </a:p>
        </p:txBody>
      </p:sp>
    </p:spTree>
    <p:extLst>
      <p:ext uri="{BB962C8B-B14F-4D97-AF65-F5344CB8AC3E}">
        <p14:creationId xmlns:p14="http://schemas.microsoft.com/office/powerpoint/2010/main" val="35192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7F6B7F0-1CA6-4CE6-AB7C-50C274C41810}"/>
              </a:ext>
            </a:extLst>
          </p:cNvPr>
          <p:cNvSpPr/>
          <p:nvPr/>
        </p:nvSpPr>
        <p:spPr>
          <a:xfrm>
            <a:off x="7323221" y="1973179"/>
            <a:ext cx="3352800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89F8850-0A81-4868-8FD9-3EFC0F8E665E}"/>
              </a:ext>
            </a:extLst>
          </p:cNvPr>
          <p:cNvSpPr/>
          <p:nvPr/>
        </p:nvSpPr>
        <p:spPr>
          <a:xfrm>
            <a:off x="810126" y="4435642"/>
            <a:ext cx="8823158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BD09EF1-F099-47EF-94AA-7752B8924CC7}"/>
              </a:ext>
            </a:extLst>
          </p:cNvPr>
          <p:cNvSpPr/>
          <p:nvPr/>
        </p:nvSpPr>
        <p:spPr>
          <a:xfrm>
            <a:off x="593558" y="4728029"/>
            <a:ext cx="1564105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B4CCB36-0425-42D5-AD91-6C62F2F86673}"/>
              </a:ext>
            </a:extLst>
          </p:cNvPr>
          <p:cNvSpPr/>
          <p:nvPr/>
        </p:nvSpPr>
        <p:spPr>
          <a:xfrm>
            <a:off x="3312696" y="2797815"/>
            <a:ext cx="537410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90C2126-7698-4F94-BDD8-E086D403CD45}"/>
              </a:ext>
            </a:extLst>
          </p:cNvPr>
          <p:cNvSpPr/>
          <p:nvPr/>
        </p:nvSpPr>
        <p:spPr>
          <a:xfrm>
            <a:off x="9103895" y="2796483"/>
            <a:ext cx="1299410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A735A2D-85B5-4B38-963C-24EB5162CAF5}"/>
              </a:ext>
            </a:extLst>
          </p:cNvPr>
          <p:cNvSpPr/>
          <p:nvPr/>
        </p:nvSpPr>
        <p:spPr>
          <a:xfrm>
            <a:off x="489283" y="3076074"/>
            <a:ext cx="1909011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51121E8-9877-42F4-BAED-CC1114F8FC5F}"/>
              </a:ext>
            </a:extLst>
          </p:cNvPr>
          <p:cNvSpPr/>
          <p:nvPr/>
        </p:nvSpPr>
        <p:spPr>
          <a:xfrm>
            <a:off x="810126" y="1151404"/>
            <a:ext cx="2502570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1E193B32-3929-4DFC-B0A4-CCCC867C2370}"/>
              </a:ext>
            </a:extLst>
          </p:cNvPr>
          <p:cNvSpPr/>
          <p:nvPr/>
        </p:nvSpPr>
        <p:spPr>
          <a:xfrm>
            <a:off x="3513221" y="1445119"/>
            <a:ext cx="3657600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CEDB48C3-F8A9-402B-84D9-3C57886357CE}"/>
              </a:ext>
            </a:extLst>
          </p:cNvPr>
          <p:cNvSpPr/>
          <p:nvPr/>
        </p:nvSpPr>
        <p:spPr>
          <a:xfrm>
            <a:off x="810126" y="5260278"/>
            <a:ext cx="2326106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EBAE7861-0C3D-4C04-9A18-29782B51EFA5}"/>
              </a:ext>
            </a:extLst>
          </p:cNvPr>
          <p:cNvSpPr/>
          <p:nvPr/>
        </p:nvSpPr>
        <p:spPr>
          <a:xfrm>
            <a:off x="5710989" y="5257417"/>
            <a:ext cx="1804737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105E65A5-EF96-4B18-8612-C3EB78FD9C5C}"/>
              </a:ext>
            </a:extLst>
          </p:cNvPr>
          <p:cNvSpPr/>
          <p:nvPr/>
        </p:nvSpPr>
        <p:spPr>
          <a:xfrm>
            <a:off x="810126" y="3608323"/>
            <a:ext cx="3184358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11F9BD2-1A85-4E5C-840A-9A3A17847C96}"/>
              </a:ext>
            </a:extLst>
          </p:cNvPr>
          <p:cNvSpPr txBox="1"/>
          <p:nvPr/>
        </p:nvSpPr>
        <p:spPr>
          <a:xfrm>
            <a:off x="489284" y="529390"/>
            <a:ext cx="102428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15 Seřaďte jednotlivé části textu (A–F) za sebou tak, aby byla dodržena textová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návaznost.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Byl to neradostný seznam. Skoro všechno, co jsme vezli, teď leželo na mořském dně. Zůstaly nám jen šaty, které jsme měli na sobě, a několik zrezivělých masových konzerv.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Bouře, trvající několik hodin, ustala a my jsme konečně mohli přistát. Z posledních sil jsme se vypotáceli ze člunů. Byli jsme promočení, promrzlí a překvapení tím, že jsme dosud naživu.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Zatímco jsme čekali, až se ti dva vrátí, shromáždili jsme se okolo člunů, </a:t>
            </a:r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abychom zjistili, o co všechno jsme na moři přišli</a:t>
            </a:r>
            <a:r>
              <a:rPr lang="pl-PL" sz="18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Otevřeli jsme jeho kovové zámky v naději, že najdeme něco užitečného, ale byla v něm jen třísvazková sbírka povídek, jejíž stránky nasákly mořskou vodou.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E) Na chvíli jsme si odevzdaně lehli na mořský břeh a pokoušeli se vzpamatovat z vysilující cesty. Pak se Fiona s Horácem vydali nasbírat naplavené dříví na oheň.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F) Snad ještě budou k jídlu. Našli jsme také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Bronwynin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obrovitý lodní kufr, nezničitelný a zřejmě nepotopitelný. Byl nehorázně těžký.</a:t>
            </a:r>
          </a:p>
          <a:p>
            <a:pPr algn="r"/>
            <a:r>
              <a:rPr lang="pt-BR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pt-BR" sz="1800" b="0" i="1" u="none" strike="noStrike" baseline="0" dirty="0">
                <a:latin typeface="MyriadPro-It" panose="020B0503030403090204" pitchFamily="34" charset="0"/>
              </a:rPr>
              <a:t>R. Riggs, Podivné město, upraveno</a:t>
            </a:r>
            <a:r>
              <a:rPr lang="pt-BR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25B2F91-BC2F-426D-A743-1CF77E54163A}"/>
              </a:ext>
            </a:extLst>
          </p:cNvPr>
          <p:cNvSpPr txBox="1"/>
          <p:nvPr/>
        </p:nvSpPr>
        <p:spPr>
          <a:xfrm>
            <a:off x="10812378" y="1973179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1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A2B0CE-0D1C-4417-BB14-B51E2EDCFA0D}"/>
              </a:ext>
            </a:extLst>
          </p:cNvPr>
          <p:cNvSpPr txBox="1"/>
          <p:nvPr/>
        </p:nvSpPr>
        <p:spPr>
          <a:xfrm>
            <a:off x="10812378" y="4435642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BE1148-C3A7-45A7-B686-0DD6A3F4BCB1}"/>
              </a:ext>
            </a:extLst>
          </p:cNvPr>
          <p:cNvSpPr txBox="1"/>
          <p:nvPr/>
        </p:nvSpPr>
        <p:spPr>
          <a:xfrm>
            <a:off x="10840450" y="2760770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3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3518CC0-9579-4216-BF8C-B94252F35B67}"/>
              </a:ext>
            </a:extLst>
          </p:cNvPr>
          <p:cNvSpPr txBox="1"/>
          <p:nvPr/>
        </p:nvSpPr>
        <p:spPr>
          <a:xfrm>
            <a:off x="10812378" y="987354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4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71E63C2-3013-449A-BCCF-8F57A02C2079}"/>
              </a:ext>
            </a:extLst>
          </p:cNvPr>
          <p:cNvSpPr txBox="1"/>
          <p:nvPr/>
        </p:nvSpPr>
        <p:spPr>
          <a:xfrm>
            <a:off x="10812378" y="5096227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5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7DAD28D-6136-4D28-8B13-0096093A2C97}"/>
              </a:ext>
            </a:extLst>
          </p:cNvPr>
          <p:cNvSpPr txBox="1"/>
          <p:nvPr/>
        </p:nvSpPr>
        <p:spPr>
          <a:xfrm>
            <a:off x="10812378" y="3494208"/>
            <a:ext cx="681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6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5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3" grpId="0"/>
      <p:bldP spid="6" grpId="0"/>
      <p:bldP spid="7" grpId="0"/>
      <p:bldP spid="10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C94B54A-530B-4B2E-847D-10C28D408EDA}"/>
              </a:ext>
            </a:extLst>
          </p:cNvPr>
          <p:cNvSpPr txBox="1"/>
          <p:nvPr/>
        </p:nvSpPr>
        <p:spPr>
          <a:xfrm>
            <a:off x="689811" y="802105"/>
            <a:ext cx="10916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VÝCHOZÍ TEXT K ÚLOZE 16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Světově </a:t>
            </a:r>
            <a:r>
              <a:rPr lang="cs-CZ" sz="18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proslulí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vědci se nedávno sešli, aby probrali </a:t>
            </a:r>
            <a:r>
              <a:rPr lang="cs-CZ" sz="18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další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postup při hledání nového léku.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8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16 Určete pád a vzor přídavných jmen, která jsou ve výchozím textu podtržena.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Pád zapište číslicí, vzor zapište celým slovem (nepoužívejte zkratky). Chybějící dílčí odpověď nebo zápis jakéhokoli slova, které nevyhovuje zadání úlohy, jsou považovány za chybu.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3FA27F1-A3AA-4FDC-BFC6-F8EBBC466541}"/>
              </a:ext>
            </a:extLst>
          </p:cNvPr>
          <p:cNvSpPr txBox="1"/>
          <p:nvPr/>
        </p:nvSpPr>
        <p:spPr>
          <a:xfrm>
            <a:off x="970548" y="2951747"/>
            <a:ext cx="385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proslulí – </a:t>
            </a:r>
            <a:r>
              <a:rPr lang="cs-CZ" b="1" dirty="0">
                <a:solidFill>
                  <a:schemeClr val="accent1"/>
                </a:solidFill>
              </a:rPr>
              <a:t>1. pád, vzor mladý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další – </a:t>
            </a:r>
            <a:r>
              <a:rPr lang="cs-CZ" b="1" dirty="0">
                <a:solidFill>
                  <a:schemeClr val="accent1"/>
                </a:solidFill>
              </a:rPr>
              <a:t>4. pád, vzor jarní</a:t>
            </a:r>
          </a:p>
        </p:txBody>
      </p:sp>
    </p:spTree>
    <p:extLst>
      <p:ext uri="{BB962C8B-B14F-4D97-AF65-F5344CB8AC3E}">
        <p14:creationId xmlns:p14="http://schemas.microsoft.com/office/powerpoint/2010/main" val="18758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355CA49B-6B31-4977-9EE9-1B0633457CC5}"/>
              </a:ext>
            </a:extLst>
          </p:cNvPr>
          <p:cNvSpPr/>
          <p:nvPr/>
        </p:nvSpPr>
        <p:spPr>
          <a:xfrm>
            <a:off x="681788" y="2711115"/>
            <a:ext cx="8494295" cy="288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8107B584-88E3-4343-8F86-2A585305465B}"/>
              </a:ext>
            </a:extLst>
          </p:cNvPr>
          <p:cNvSpPr/>
          <p:nvPr/>
        </p:nvSpPr>
        <p:spPr>
          <a:xfrm>
            <a:off x="1147011" y="2711116"/>
            <a:ext cx="1652336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C0904D89-D60A-4610-8A0D-6C363724A9D7}"/>
              </a:ext>
            </a:extLst>
          </p:cNvPr>
          <p:cNvSpPr/>
          <p:nvPr/>
        </p:nvSpPr>
        <p:spPr>
          <a:xfrm>
            <a:off x="3990474" y="2711116"/>
            <a:ext cx="830179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3B38862E-8FC1-4138-B0C3-E74C0BA01C7F}"/>
              </a:ext>
            </a:extLst>
          </p:cNvPr>
          <p:cNvSpPr/>
          <p:nvPr/>
        </p:nvSpPr>
        <p:spPr>
          <a:xfrm>
            <a:off x="681788" y="2201779"/>
            <a:ext cx="8582528" cy="288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EADCDBF1-E4F5-43B0-B9E4-9B2C5188FCA7}"/>
              </a:ext>
            </a:extLst>
          </p:cNvPr>
          <p:cNvSpPr/>
          <p:nvPr/>
        </p:nvSpPr>
        <p:spPr>
          <a:xfrm>
            <a:off x="7467600" y="2197768"/>
            <a:ext cx="1740567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5F12D434-D3AF-493F-8586-BA41EB0B6F71}"/>
              </a:ext>
            </a:extLst>
          </p:cNvPr>
          <p:cNvSpPr/>
          <p:nvPr/>
        </p:nvSpPr>
        <p:spPr>
          <a:xfrm>
            <a:off x="4724401" y="2197768"/>
            <a:ext cx="866273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3D66287-CF19-4919-91A8-4E81DECE6AB1}"/>
              </a:ext>
            </a:extLst>
          </p:cNvPr>
          <p:cNvSpPr/>
          <p:nvPr/>
        </p:nvSpPr>
        <p:spPr>
          <a:xfrm>
            <a:off x="681788" y="1644316"/>
            <a:ext cx="8494296" cy="288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FCF78C3-BB3F-4A3E-86AA-9C1A20DE044D}"/>
              </a:ext>
            </a:extLst>
          </p:cNvPr>
          <p:cNvSpPr/>
          <p:nvPr/>
        </p:nvSpPr>
        <p:spPr>
          <a:xfrm>
            <a:off x="1147011" y="1644316"/>
            <a:ext cx="1403684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7AE6550E-000C-4805-AE3A-4759C1A102D2}"/>
              </a:ext>
            </a:extLst>
          </p:cNvPr>
          <p:cNvSpPr/>
          <p:nvPr/>
        </p:nvSpPr>
        <p:spPr>
          <a:xfrm>
            <a:off x="5959642" y="1644316"/>
            <a:ext cx="312821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B35A244D-F913-4FE4-BCD8-367E0E4813C3}"/>
              </a:ext>
            </a:extLst>
          </p:cNvPr>
          <p:cNvSpPr/>
          <p:nvPr/>
        </p:nvSpPr>
        <p:spPr>
          <a:xfrm>
            <a:off x="8029074" y="1644316"/>
            <a:ext cx="1050758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F2DBA91-DE5D-4136-9DA2-F64790A49E7F}"/>
              </a:ext>
            </a:extLst>
          </p:cNvPr>
          <p:cNvSpPr/>
          <p:nvPr/>
        </p:nvSpPr>
        <p:spPr>
          <a:xfrm>
            <a:off x="681789" y="1098886"/>
            <a:ext cx="8269706" cy="288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D02EE042-8322-4BB5-A0AD-B377FA631EA3}"/>
              </a:ext>
            </a:extLst>
          </p:cNvPr>
          <p:cNvSpPr/>
          <p:nvPr/>
        </p:nvSpPr>
        <p:spPr>
          <a:xfrm>
            <a:off x="3120189" y="1098885"/>
            <a:ext cx="505327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2EFEDDA0-CCF9-45B5-AEFF-59A6468227A8}"/>
              </a:ext>
            </a:extLst>
          </p:cNvPr>
          <p:cNvSpPr/>
          <p:nvPr/>
        </p:nvSpPr>
        <p:spPr>
          <a:xfrm>
            <a:off x="4227095" y="1098885"/>
            <a:ext cx="585537" cy="2887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622F91D-AB67-4F9E-8AC6-0C88610B7E00}"/>
              </a:ext>
            </a:extLst>
          </p:cNvPr>
          <p:cNvSpPr/>
          <p:nvPr/>
        </p:nvSpPr>
        <p:spPr>
          <a:xfrm>
            <a:off x="681789" y="3569368"/>
            <a:ext cx="5630779" cy="288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451B059-2905-4C8D-BD09-D94FAF552472}"/>
              </a:ext>
            </a:extLst>
          </p:cNvPr>
          <p:cNvSpPr/>
          <p:nvPr/>
        </p:nvSpPr>
        <p:spPr>
          <a:xfrm>
            <a:off x="681789" y="4122821"/>
            <a:ext cx="4660232" cy="288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794A79A-8CC6-416F-A418-DDF6BD6C4EAF}"/>
              </a:ext>
            </a:extLst>
          </p:cNvPr>
          <p:cNvSpPr/>
          <p:nvPr/>
        </p:nvSpPr>
        <p:spPr>
          <a:xfrm>
            <a:off x="681789" y="4676274"/>
            <a:ext cx="6144127" cy="288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29F43DE-7C6A-4C87-BA92-3ADAD598354A}"/>
              </a:ext>
            </a:extLst>
          </p:cNvPr>
          <p:cNvSpPr/>
          <p:nvPr/>
        </p:nvSpPr>
        <p:spPr>
          <a:xfrm>
            <a:off x="681789" y="5221706"/>
            <a:ext cx="5197643" cy="288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64DF784-B927-47FF-A236-87704AAF7D63}"/>
              </a:ext>
            </a:extLst>
          </p:cNvPr>
          <p:cNvSpPr/>
          <p:nvPr/>
        </p:nvSpPr>
        <p:spPr>
          <a:xfrm>
            <a:off x="681789" y="5743074"/>
            <a:ext cx="6537158" cy="2887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5985F2F-1DFB-427B-A8F7-398EADDDCC69}"/>
              </a:ext>
            </a:extLst>
          </p:cNvPr>
          <p:cNvSpPr/>
          <p:nvPr/>
        </p:nvSpPr>
        <p:spPr>
          <a:xfrm>
            <a:off x="681789" y="6288506"/>
            <a:ext cx="5630779" cy="288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8AA16970-1ACF-40E5-A281-73D225823A60}"/>
              </a:ext>
            </a:extLst>
          </p:cNvPr>
          <p:cNvSpPr txBox="1"/>
          <p:nvPr/>
        </p:nvSpPr>
        <p:spPr>
          <a:xfrm>
            <a:off x="8951495" y="1006279"/>
            <a:ext cx="84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(Já)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2C7A757-BBAC-4276-BAEA-AF0364D1D6CA}"/>
              </a:ext>
            </a:extLst>
          </p:cNvPr>
          <p:cNvSpPr txBox="1"/>
          <p:nvPr/>
        </p:nvSpPr>
        <p:spPr>
          <a:xfrm>
            <a:off x="601579" y="216568"/>
            <a:ext cx="108685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17 Přiřaďte k jednotlivým větám (17.1–17.4) odpovídající tvrzení (A–F).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(Každou možnost z nabídky A–F můžete přiřadit pouze jednou. Dvě možnosti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zbudou</a:t>
            </a:r>
            <a:r>
              <a:rPr lang="cs-CZ" dirty="0">
                <a:latin typeface="MyriadPro-Regular" panose="020B0503030403020204" pitchFamily="34" charset="0"/>
              </a:rPr>
              <a:t>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 nebudou použity.)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17.1 Poblíž supermarketu jsem včera nalezl obrovské kontejnery plné ovoce a zeleniny.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17.2 Nedávný nález zcela opuštěných hnízd orlů a supů byl pro vědce velkým zklamáním.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17.3 Při výstupu na jeden z vrcholů pohoří zaskočily zkušené horolezce bouřky a krupobití.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17.4 Kamarádi ze třídy mi ochotně pomohli s vypracováním úkolů z němčiny a angličtiny.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Ve větě je podmět rozvitý a přísudek jmenný se sponou.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Ve větě je podmět rozvitý a přísudek slovesný.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Ve větě je podmět nevyjádřený a přísudek jmenný se sponou.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Ve větě je podmět nevyjádřený a přísudek slovesný.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E) Ve větě je podmět několikanásobný a přísudek jmenný se sponou.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F) Ve větě je podmět několikanásobný a přísudek slovesný.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17" grpId="0" animBg="1"/>
      <p:bldP spid="26" grpId="0" animBg="1"/>
      <p:bldP spid="27" grpId="0" animBg="1"/>
      <p:bldP spid="12" grpId="0" animBg="1"/>
      <p:bldP spid="18" grpId="0" animBg="1"/>
      <p:bldP spid="19" grpId="0" animBg="1"/>
      <p:bldP spid="20" grpId="0" animBg="1"/>
      <p:bldP spid="15" grpId="0" animBg="1"/>
      <p:bldP spid="23" grpId="0" animBg="1"/>
      <p:bldP spid="24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438FE06-58F0-4E7D-B600-70DDA9ED3CCB}"/>
              </a:ext>
            </a:extLst>
          </p:cNvPr>
          <p:cNvSpPr/>
          <p:nvPr/>
        </p:nvSpPr>
        <p:spPr>
          <a:xfrm>
            <a:off x="6897303" y="696585"/>
            <a:ext cx="585537" cy="2245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48BBC16-0BD4-4B98-8C3E-6D64A6677CEA}"/>
              </a:ext>
            </a:extLst>
          </p:cNvPr>
          <p:cNvSpPr/>
          <p:nvPr/>
        </p:nvSpPr>
        <p:spPr>
          <a:xfrm>
            <a:off x="6689557" y="986589"/>
            <a:ext cx="1499938" cy="2245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2E986A6-1785-475D-B019-F06DE0902A8D}"/>
              </a:ext>
            </a:extLst>
          </p:cNvPr>
          <p:cNvSpPr/>
          <p:nvPr/>
        </p:nvSpPr>
        <p:spPr>
          <a:xfrm>
            <a:off x="10414333" y="1554298"/>
            <a:ext cx="729917" cy="2245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39FC217-AB5B-46D3-B95A-934CBEBF8FE2}"/>
              </a:ext>
            </a:extLst>
          </p:cNvPr>
          <p:cNvSpPr/>
          <p:nvPr/>
        </p:nvSpPr>
        <p:spPr>
          <a:xfrm>
            <a:off x="577515" y="2924895"/>
            <a:ext cx="842211" cy="2245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6FE519F-7372-45A3-90FE-681A97923397}"/>
              </a:ext>
            </a:extLst>
          </p:cNvPr>
          <p:cNvSpPr txBox="1"/>
          <p:nvPr/>
        </p:nvSpPr>
        <p:spPr>
          <a:xfrm>
            <a:off x="505326" y="3338119"/>
            <a:ext cx="11093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18 Najděte ve výchozím textu čtyři slova, která jsou zapsána s pravopisnou </a:t>
            </a:r>
            <a:r>
              <a:rPr lang="pl-PL" sz="1400" b="1" i="0" u="none" strike="noStrike" baseline="0" dirty="0">
                <a:latin typeface="MyriadPro-Bold" panose="020B0703030403020204" pitchFamily="34" charset="0"/>
              </a:rPr>
              <a:t>chybou, a napište je pravopisně správně.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Chybějící dílčí odpověď nebo zápis jakéhokoli slova, které nevyhovuje zadání úlohy, jsou považovány za chybu. </a:t>
            </a:r>
            <a:r>
              <a:rPr lang="cs-CZ" sz="1400" b="0" i="0" u="none" strike="noStrike" baseline="0" dirty="0">
                <a:highlight>
                  <a:srgbClr val="FFFF00"/>
                </a:highlight>
                <a:latin typeface="MyriadPro-Regular" panose="020B0503030403020204" pitchFamily="34" charset="0"/>
              </a:rPr>
              <a:t>Doporučení: Opravte pouze ta slova, u kterých jste si jisti, že jsou ve výchozím textu zapsána s pravopisnou chybou.</a:t>
            </a:r>
            <a:endParaRPr lang="cs-CZ" sz="1400" dirty="0">
              <a:highlight>
                <a:srgbClr val="FFFF00"/>
              </a:highlight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0CE9BCB-BF8F-400E-9B51-D5380F5265EA}"/>
              </a:ext>
            </a:extLst>
          </p:cNvPr>
          <p:cNvSpPr txBox="1"/>
          <p:nvPr/>
        </p:nvSpPr>
        <p:spPr>
          <a:xfrm>
            <a:off x="505326" y="4142198"/>
            <a:ext cx="7267074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nouzi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nejznámějších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penězi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strávené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AE9C6F-3871-48BD-9020-C4A0DE93F516}"/>
              </a:ext>
            </a:extLst>
          </p:cNvPr>
          <p:cNvSpPr txBox="1"/>
          <p:nvPr/>
        </p:nvSpPr>
        <p:spPr>
          <a:xfrm>
            <a:off x="1528010" y="4337547"/>
            <a:ext cx="452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→ nouze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bez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nouze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jako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růže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bez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růže →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v růži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1087E1B-11B9-45A6-A271-6251F332977B}"/>
              </a:ext>
            </a:extLst>
          </p:cNvPr>
          <p:cNvSpPr txBox="1"/>
          <p:nvPr/>
        </p:nvSpPr>
        <p:spPr>
          <a:xfrm>
            <a:off x="2215815" y="4875132"/>
            <a:ext cx="452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→ zná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mý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→ známější →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nejznámější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FCD102C-4099-447C-A001-C66379802AD0}"/>
              </a:ext>
            </a:extLst>
          </p:cNvPr>
          <p:cNvSpPr txBox="1"/>
          <p:nvPr/>
        </p:nvSpPr>
        <p:spPr>
          <a:xfrm>
            <a:off x="1710489" y="5413280"/>
            <a:ext cx="452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→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peníze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– rod mužský neživotný</a:t>
            </a:r>
          </a:p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→ ty peníze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jako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ty stroje</a:t>
            </a:r>
          </a:p>
        </p:txBody>
      </p:sp>
      <p:pic>
        <p:nvPicPr>
          <p:cNvPr id="15" name="Obrázek 14" descr="Obsah obrázku stůl&#10;&#10;Popis byl vytvořen automaticky">
            <a:extLst>
              <a:ext uri="{FF2B5EF4-FFF2-40B4-BE49-F238E27FC236}">
                <a16:creationId xmlns:a16="http://schemas.microsoft.com/office/drawing/2014/main" id="{C795C94A-56EB-4B16-9A12-4E9C2CE47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49" y="3946861"/>
            <a:ext cx="2628901" cy="2621412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B59437A2-DCEF-49F2-B544-5114A5A1687B}"/>
              </a:ext>
            </a:extLst>
          </p:cNvPr>
          <p:cNvSpPr txBox="1"/>
          <p:nvPr/>
        </p:nvSpPr>
        <p:spPr>
          <a:xfrm>
            <a:off x="7800473" y="4355058"/>
            <a:ext cx="147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accent6">
                    <a:lumMod val="75000"/>
                  </a:schemeClr>
                </a:solidFill>
              </a:rPr>
              <a:t>→ výjimka</a:t>
            </a:r>
            <a:endParaRPr lang="cs-CZ" sz="14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BC5ABD9-228F-49E8-8B63-4E79DFED4600}"/>
              </a:ext>
            </a:extLst>
          </p:cNvPr>
          <p:cNvSpPr txBox="1"/>
          <p:nvPr/>
        </p:nvSpPr>
        <p:spPr>
          <a:xfrm>
            <a:off x="1710489" y="5983926"/>
            <a:ext cx="452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→ způsob psaní je nutné si zapamatovat</a:t>
            </a:r>
            <a:endParaRPr lang="cs-CZ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3C7FEC8-D758-4F7D-9B8B-2990DBF235DD}"/>
              </a:ext>
            </a:extLst>
          </p:cNvPr>
          <p:cNvSpPr txBox="1"/>
          <p:nvPr/>
        </p:nvSpPr>
        <p:spPr>
          <a:xfrm>
            <a:off x="799966" y="367629"/>
            <a:ext cx="111813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VÝCHOZÍ TEXT K ÚLOZE 18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	Lidé by měli pomáhat nejen svým blízkým, ale i cizím lidem v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nouzy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 Tento názor sdílí i Hedvika, proto se zúčastnila se dvěma spolužačkami dobročinné akce. V jednom z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nejznámnějších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pražských divadel se uskutečnila premiéra české hry.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	Všichni umělci se vzdali svých honorářů ve prospěch malých pacientů z dětské léčebny. Společně s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penězy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, které se vybraly na vstupném, byla výsledná částka putující za dětmi poměrně vysoká. Děvčata využila zvláštní nabídky a koupila si lístky za nejvyšší možnou </a:t>
            </a:r>
            <a:r>
              <a:rPr lang="cs-CZ" dirty="0">
                <a:latin typeface="MyriadPro-Regular" panose="020B0503030403020204" pitchFamily="34" charset="0"/>
              </a:rPr>
              <a:t>c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enu. Díky tomu se dívky setkaly v zákulisí se všemi herci, kteří ztvárnili hlavní role. Byli velmi vstřícní a po zbytek večera nadšeným dívkám vyprávěli humorné historky.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	Když akce skončila, Hedvika i její kamarádky se cítily nesmírně příjemně. Přispěly na dobrou věc, navíc na chvíle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ztrávené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s herci budou dlouho vzpomínat.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2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98C08A6-26DE-4321-A142-91E042FAA18F}"/>
              </a:ext>
            </a:extLst>
          </p:cNvPr>
          <p:cNvSpPr/>
          <p:nvPr/>
        </p:nvSpPr>
        <p:spPr>
          <a:xfrm>
            <a:off x="3088105" y="2253916"/>
            <a:ext cx="5550569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D4D18D2-9CB3-44D5-AD25-EC9479AEFA95}"/>
              </a:ext>
            </a:extLst>
          </p:cNvPr>
          <p:cNvSpPr txBox="1"/>
          <p:nvPr/>
        </p:nvSpPr>
        <p:spPr>
          <a:xfrm>
            <a:off x="2890982" y="1939635"/>
            <a:ext cx="6934808" cy="1514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 Která z následujících vět obsahuje pravopisnou chybu?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Spolužáci obdivovali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havranní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vlasy populární herečky.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Ochranné zbarvení živočichů často zmate jejich nepřátele.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Využili jsme nebývalé pohostinnosti našich nových sousedů.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Předem připravené pokrmy ohříváme v nové mikrovlnné troubě.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B9A550-8E88-4D6E-995D-90E43B28DD99}"/>
              </a:ext>
            </a:extLst>
          </p:cNvPr>
          <p:cNvSpPr txBox="1"/>
          <p:nvPr/>
        </p:nvSpPr>
        <p:spPr>
          <a:xfrm>
            <a:off x="0" y="3625516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u="sng" dirty="0">
                <a:effectLst/>
                <a:latin typeface="Arimo"/>
              </a:rPr>
              <a:t>jedno </a:t>
            </a:r>
            <a:r>
              <a:rPr lang="cs-CZ" b="0" i="1" u="sng" dirty="0">
                <a:effectLst/>
                <a:latin typeface="Arimo"/>
              </a:rPr>
              <a:t>n</a:t>
            </a:r>
            <a:r>
              <a:rPr lang="cs-CZ" u="sng" dirty="0">
                <a:latin typeface="Arimo"/>
              </a:rPr>
              <a:t> se píše </a:t>
            </a:r>
            <a:r>
              <a:rPr lang="cs-CZ" b="0" i="0" dirty="0">
                <a:effectLst/>
                <a:latin typeface="Arimo"/>
              </a:rPr>
              <a:t>u přídavných jmen odvozených příponou </a:t>
            </a:r>
            <a:r>
              <a:rPr lang="cs-CZ" b="0" i="1" dirty="0">
                <a:effectLst/>
                <a:latin typeface="Arimo"/>
              </a:rPr>
              <a:t>‑í</a:t>
            </a:r>
            <a:r>
              <a:rPr lang="cs-CZ" b="0" i="0" dirty="0">
                <a:effectLst/>
                <a:latin typeface="Arimo"/>
              </a:rPr>
              <a:t> od jmen pojmenovávajících zvířata, jejichž kořen končí na </a:t>
            </a:r>
            <a:r>
              <a:rPr lang="cs-CZ" b="0" i="1" dirty="0">
                <a:effectLst/>
                <a:latin typeface="Arimo"/>
              </a:rPr>
              <a:t>‑n</a:t>
            </a:r>
            <a:r>
              <a:rPr lang="cs-CZ" b="0" i="0" dirty="0">
                <a:effectLst/>
                <a:latin typeface="Arimo"/>
              </a:rPr>
              <a:t>: </a:t>
            </a:r>
            <a:r>
              <a:rPr lang="cs-CZ" b="0" i="1" dirty="0">
                <a:effectLst/>
                <a:latin typeface="Arimo"/>
              </a:rPr>
              <a:t>havran –⁠ havraní</a:t>
            </a:r>
            <a:r>
              <a:rPr lang="cs-CZ" b="0" i="0" dirty="0">
                <a:effectLst/>
                <a:latin typeface="Arimo"/>
              </a:rPr>
              <a:t>, </a:t>
            </a:r>
            <a:r>
              <a:rPr lang="cs-CZ" b="0" i="1" dirty="0">
                <a:effectLst/>
                <a:latin typeface="Arimo"/>
              </a:rPr>
              <a:t>kuna –⁠ kuní, slon –⁠ sloní</a:t>
            </a:r>
            <a:r>
              <a:rPr lang="cs-CZ" b="0" i="0" dirty="0">
                <a:effectLst/>
                <a:latin typeface="Arimo"/>
              </a:rPr>
              <a:t> (srov. </a:t>
            </a:r>
            <a:r>
              <a:rPr lang="cs-CZ" b="0" i="1" dirty="0">
                <a:effectLst/>
                <a:latin typeface="Arimo"/>
              </a:rPr>
              <a:t>ryba –⁠ rybí</a:t>
            </a:r>
            <a:r>
              <a:rPr lang="cs-CZ" b="0" i="0" dirty="0">
                <a:effectLst/>
                <a:latin typeface="Arimo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dvě </a:t>
            </a:r>
            <a:r>
              <a:rPr lang="cs-CZ" i="1" u="sng" dirty="0"/>
              <a:t>n</a:t>
            </a:r>
            <a:r>
              <a:rPr lang="cs-CZ" u="sng" dirty="0"/>
              <a:t> se píšou </a:t>
            </a:r>
            <a:r>
              <a:rPr lang="cs-CZ" dirty="0"/>
              <a:t>u přídavných jmen odvozených příponou </a:t>
            </a:r>
            <a:r>
              <a:rPr lang="cs-CZ" i="1" dirty="0"/>
              <a:t>‑ní, ‑ný</a:t>
            </a:r>
            <a:r>
              <a:rPr lang="cs-CZ" dirty="0"/>
              <a:t> od podstatných jmen, jejichž kořen končí na </a:t>
            </a:r>
            <a:r>
              <a:rPr lang="cs-CZ" i="1" dirty="0"/>
              <a:t>‑n: </a:t>
            </a:r>
          </a:p>
          <a:p>
            <a:r>
              <a:rPr lang="cs-CZ" i="1" dirty="0"/>
              <a:t>      ochrana – ochranný, vlna - mikrovlnný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dvě </a:t>
            </a:r>
            <a:r>
              <a:rPr lang="cs-CZ" i="1" u="sng" dirty="0"/>
              <a:t>n</a:t>
            </a:r>
            <a:r>
              <a:rPr lang="cs-CZ" u="sng" dirty="0"/>
              <a:t> se píšou </a:t>
            </a:r>
            <a:r>
              <a:rPr lang="cs-CZ" dirty="0"/>
              <a:t>i u přídavných jmen (a u výrazů od nich odvozených), u nichž výchozí podstatné jméno neexistuje nebo se neužívá, ale kořen je zakončen na ‑</a:t>
            </a:r>
            <a:r>
              <a:rPr lang="cs-CZ" i="1" dirty="0"/>
              <a:t>n</a:t>
            </a:r>
            <a:r>
              <a:rPr lang="cs-CZ" dirty="0"/>
              <a:t>: </a:t>
            </a:r>
            <a:r>
              <a:rPr lang="cs-CZ" i="1" dirty="0"/>
              <a:t>pohostinný -  pohostinně - pohostinnost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6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57F48668-0FE9-481E-A554-43BEAA890C72}"/>
              </a:ext>
            </a:extLst>
          </p:cNvPr>
          <p:cNvSpPr/>
          <p:nvPr/>
        </p:nvSpPr>
        <p:spPr>
          <a:xfrm>
            <a:off x="4804611" y="1291390"/>
            <a:ext cx="1291389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D73A40F-8CEF-4F58-909F-721124D11531}"/>
              </a:ext>
            </a:extLst>
          </p:cNvPr>
          <p:cNvSpPr/>
          <p:nvPr/>
        </p:nvSpPr>
        <p:spPr>
          <a:xfrm>
            <a:off x="232609" y="1524000"/>
            <a:ext cx="6505075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1909F23-61F5-433B-85AA-C3331E8D7AFA}"/>
              </a:ext>
            </a:extLst>
          </p:cNvPr>
          <p:cNvSpPr/>
          <p:nvPr/>
        </p:nvSpPr>
        <p:spPr>
          <a:xfrm>
            <a:off x="232609" y="1756610"/>
            <a:ext cx="2815392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B9FB2C5-D46E-48BA-86A0-C1B11E05F6A1}"/>
              </a:ext>
            </a:extLst>
          </p:cNvPr>
          <p:cNvSpPr/>
          <p:nvPr/>
        </p:nvSpPr>
        <p:spPr>
          <a:xfrm>
            <a:off x="4192001" y="2766566"/>
            <a:ext cx="2545683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2F8D29C-F966-49CF-B0C1-01A329248DDC}"/>
              </a:ext>
            </a:extLst>
          </p:cNvPr>
          <p:cNvSpPr/>
          <p:nvPr/>
        </p:nvSpPr>
        <p:spPr>
          <a:xfrm>
            <a:off x="232609" y="2999176"/>
            <a:ext cx="5149517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92E05DD-82B6-4FFA-AB31-8EC044508252}"/>
              </a:ext>
            </a:extLst>
          </p:cNvPr>
          <p:cNvSpPr/>
          <p:nvPr/>
        </p:nvSpPr>
        <p:spPr>
          <a:xfrm>
            <a:off x="232609" y="3849408"/>
            <a:ext cx="2542675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8A15A039-E27B-4D80-903E-95D2397619DC}"/>
              </a:ext>
            </a:extLst>
          </p:cNvPr>
          <p:cNvSpPr/>
          <p:nvPr/>
        </p:nvSpPr>
        <p:spPr>
          <a:xfrm>
            <a:off x="930442" y="874294"/>
            <a:ext cx="1331495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8E00DE-2D60-45FE-9335-014B45A29813}"/>
              </a:ext>
            </a:extLst>
          </p:cNvPr>
          <p:cNvSpPr txBox="1"/>
          <p:nvPr/>
        </p:nvSpPr>
        <p:spPr>
          <a:xfrm>
            <a:off x="128337" y="177160"/>
            <a:ext cx="68339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VÝCHOZÍ TEXTY K ÚLOHÁM 19–23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Nejproslulejším posvátným místem starověkého Řecka byla nepochybně věštírna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Delfách. V 7. století př. n. l., v době její největší popularity, sem přicházely tisíce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poutníků. Delfy leží v nadmořské výšce 570 metrů na strmém svahu hory, a tak putování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do věštírny bylo velmi namáhavé. Někteří poutníci se plahočili pěšky až z Athén, jiní se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plavili po moři do přístavu na severním pobřeží Korintského zálivu a ODTUD pokračovali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rovinatou krajinou směrem k věštírně.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Nejprve se poutníci očistili v NEDALEKÉM pramenu, pak mohli božstvu položit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svůj dotaz. Zaplatili předepsaný POPLATEK a otázku napsanou na destičce odevzdali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chrámovému knězi, který ji donesl moudré Pýthii. Věštkyně seděla ve svatyni a v extázi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jí z úst vycházely jakési zvuky. Do transu se přiváděla údajně žvýkáním vavřínových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listů či vdechováním jedovatých vulkanických výparů. Její stěží srozumitelnou odpověď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interpretoval další kněz, který ji ve zveršované podobě předal tazateli.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Poutníci kladli jak otázky týkající se politiky, tak otázky související se všedním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životem. Někdy promlouvala věštkyně jednoznačně, mnohé odpovědi však byly nejasné.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Například lýdský král Kroisos se věštkyně otázal, co by se stalo, kdyby zaútočil na Persii.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Padla by velká říše, zněla odpověď. Kroisos se po krátkém váhání nakonec rozhodl Persii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napadnout, zničil však VLASTNÍ království.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4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V roce 385 n. l. delfskou věštírnu zrušil křesťanský císař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Theodosius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Veliký. 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posvátném místě, které postupně zakryly nánosy půdy, časem vznikla vesnice. Když byla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roce 1892 celá vesnice zbourána, francouzský vědec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Théophile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Homolle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zde zahájil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archeologický výzkum, při němž mimo jiné objevil obvodové zdi slavné věštírny. Díky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jeho nálezům můžeme nahlédnout do dějin.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kol. autorů, Planeta tajuplných světů, upraveno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4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Podstatná jména pomnožná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mají pouze tvary čísla množného a označují jimi jak jednu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věc, tak i více věcí (např.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jedny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nebo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dvoje narozeniny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0EA29C-566A-4F23-ABD2-6A50E0D4D3F4}"/>
              </a:ext>
            </a:extLst>
          </p:cNvPr>
          <p:cNvSpPr txBox="1"/>
          <p:nvPr/>
        </p:nvSpPr>
        <p:spPr>
          <a:xfrm>
            <a:off x="6962275" y="922421"/>
            <a:ext cx="49810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19 Rozhodněte o každém z následujících tvrzení, zda jednoznačně vyplývá</a:t>
            </a:r>
          </a:p>
          <a:p>
            <a:pPr algn="l"/>
            <a:r>
              <a:rPr lang="pt-BR" sz="1800" b="1" i="0" u="none" strike="noStrike" baseline="0" dirty="0">
                <a:latin typeface="MyriadPro-Bold" panose="020B0703030403020204" pitchFamily="34" charset="0"/>
              </a:rPr>
              <a:t>z TEXTU 1 (A), nebo ne (N).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19.1 Delfská věštírna byla na vrcholu popularity před sedmi stoletími.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19.2 Do delfské věštírny vedla cesta pouze přes Athény, a to buď pěšky přes vnitrozemí, nebo lodí po moři.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19.3 Prostřednictvím chrámového kněze poutníci předávali Pýthii otázky napsané ve verších.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19.4 Delfská věštkyně předpověděla, že lýdský král Kroisos si podrobí Persii.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F2A115-0E94-4CF2-A80B-946C9E8F9658}"/>
              </a:ext>
            </a:extLst>
          </p:cNvPr>
          <p:cNvSpPr txBox="1"/>
          <p:nvPr/>
        </p:nvSpPr>
        <p:spPr>
          <a:xfrm>
            <a:off x="9027696" y="2286724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A6E4B7B-5426-43DD-9CB5-B30CE096835B}"/>
              </a:ext>
            </a:extLst>
          </p:cNvPr>
          <p:cNvSpPr txBox="1"/>
          <p:nvPr/>
        </p:nvSpPr>
        <p:spPr>
          <a:xfrm>
            <a:off x="7782427" y="3371204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CC69A84-23E8-4F8D-84BF-9C88F5F0BB6E}"/>
              </a:ext>
            </a:extLst>
          </p:cNvPr>
          <p:cNvSpPr txBox="1"/>
          <p:nvPr/>
        </p:nvSpPr>
        <p:spPr>
          <a:xfrm>
            <a:off x="11065044" y="4195734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952B9C2-CFE5-498C-A677-7D79CF4AF823}"/>
              </a:ext>
            </a:extLst>
          </p:cNvPr>
          <p:cNvSpPr txBox="1"/>
          <p:nvPr/>
        </p:nvSpPr>
        <p:spPr>
          <a:xfrm>
            <a:off x="9300412" y="500586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687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C905E1E-A6D2-4848-AD29-CA0D0FA76F05}"/>
              </a:ext>
            </a:extLst>
          </p:cNvPr>
          <p:cNvSpPr/>
          <p:nvPr/>
        </p:nvSpPr>
        <p:spPr>
          <a:xfrm>
            <a:off x="6962275" y="1844842"/>
            <a:ext cx="4924925" cy="5534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634F7CA-90D1-491D-923A-3219BCB38A12}"/>
              </a:ext>
            </a:extLst>
          </p:cNvPr>
          <p:cNvSpPr/>
          <p:nvPr/>
        </p:nvSpPr>
        <p:spPr>
          <a:xfrm>
            <a:off x="4098758" y="2590800"/>
            <a:ext cx="553453" cy="2005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8E00DE-2D60-45FE-9335-014B45A29813}"/>
              </a:ext>
            </a:extLst>
          </p:cNvPr>
          <p:cNvSpPr txBox="1"/>
          <p:nvPr/>
        </p:nvSpPr>
        <p:spPr>
          <a:xfrm>
            <a:off x="128337" y="177160"/>
            <a:ext cx="68339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VÝCHOZÍ TEXTY K ÚLOHÁM 19–23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Nejproslulejším posvátným místem starověkého Řecka byla nepochybně věštírna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Delfách. V 7. století př. n. l., v době její největší popularity, sem přicházely tisíce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poutníků. Delfy leží v nadmořské výšce 570 metrů na strmém svahu hory, a tak putování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do věštírny bylo velmi namáhavé. Někteří poutníci se plahočili pěšky až z Athén, jiní se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plavili po moři do přístavu na severním pobřeží Korintského zálivu a ODTUD pokračovali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rovinatou krajinou směrem k věštírně.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Nejprve se poutníci očistili v NEDALEKÉM pramenu, pak mohli božstvu položit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svůj dotaz. Zaplatili předepsaný POPLATEK a otázku napsanou na destičce odevzdali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chrámovému knězi, který ji donesl moudré Pýthii. Věštkyně seděla ve svatyni a v extázi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jí z úst vycházely jakési zvuky. Do transu se přiváděla údajně žvýkáním vavřínových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listů či vdechováním jedovatých vulkanických výparů. Její stěží srozumitelnou odpověď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interpretoval další kněz, který ji ve zveršované podobě předal tazateli.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Poutníci kladli jak otázky týkající se politiky, tak otázky související se všedním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životem. Někdy promlouvala věštkyně jednoznačně, mnohé odpovědi však byly nejasné.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Například lýdský král Kroisos se věštkyně otázal, co by se stalo, kdyby zaútočil na Persii.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Padla by velká říše, zněla odpověď. Kroisos se po krátkém váhání nakonec rozhodl Persii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napadnout, zničil však VLASTNÍ království.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4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V roce 385 n. l. delfskou věštírnu zrušil křesťanský císař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Theodosius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Veliký. 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posvátném místě, které postupně zakryly nánosy půdy, časem vznikla vesnice. Když byla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roce 1892 celá vesnice zbourána, francouzský vědec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Théophile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Homolle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zde zahájil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archeologický výzkum, při němž mimo jiné objevil obvodové zdi slavné věštírny. Díky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jeho nálezům můžeme nahlédnout do dějin.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kol. autorů, Planeta tajuplných světů, upraveno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4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Podstatná jména pomnožná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mají pouze tvary čísla množného a označují jimi jak jednu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věc, tak i více věcí (např.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jedny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nebo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dvoje narozeniny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0EA29C-566A-4F23-ABD2-6A50E0D4D3F4}"/>
              </a:ext>
            </a:extLst>
          </p:cNvPr>
          <p:cNvSpPr txBox="1"/>
          <p:nvPr/>
        </p:nvSpPr>
        <p:spPr>
          <a:xfrm>
            <a:off x="6890085" y="962526"/>
            <a:ext cx="51735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20 Která z následujících informací je v TEXTU 1 čtenářům předkládána jako domněnka?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informace, jak se Pýthie přiváděla do věšteckého transu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informace, že byly objeveny obvodové zdi delfské věštírny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informace, kdy byla zbourána vesnice ležící na místě delfské věštírny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informace, že věštírna v Delfách byla posvátným místem starověkého Řecka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4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F434E37-85CB-4C2A-9E31-C5CE0162CAE2}"/>
              </a:ext>
            </a:extLst>
          </p:cNvPr>
          <p:cNvSpPr/>
          <p:nvPr/>
        </p:nvSpPr>
        <p:spPr>
          <a:xfrm>
            <a:off x="6962275" y="4588042"/>
            <a:ext cx="4547936" cy="5454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8E00DE-2D60-45FE-9335-014B45A29813}"/>
              </a:ext>
            </a:extLst>
          </p:cNvPr>
          <p:cNvSpPr txBox="1"/>
          <p:nvPr/>
        </p:nvSpPr>
        <p:spPr>
          <a:xfrm>
            <a:off x="128337" y="177160"/>
            <a:ext cx="68339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VÝCHOZÍ TEXTY K ÚLOHÁM 19–23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Nejproslulejším posvátným místem starověkého Řecka byla nepochybně věštírna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Delfách. V 7. století př. n. l., v době její největší popularity, sem přicházely tisíce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poutníků. Delfy leží v nadmořské výšce 570 metrů na strmém svahu hory, a tak putování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do věštírny bylo velmi namáhavé. Někteří poutníci se plahočili pěšky až z Athén, jiní se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plavili po moři do přístavu na severním pobřeží Korintského zálivu a </a:t>
            </a:r>
            <a:r>
              <a:rPr lang="cs-CZ" sz="14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ODTUD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pokračovali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rovinatou krajinou směrem k věštírně.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Nejprve se poutníci očistili v </a:t>
            </a:r>
            <a:r>
              <a:rPr lang="cs-CZ" sz="14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NEDALEKÉM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pramenu, pak mohli božstvu položit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svůj dotaz. Zaplatili předepsaný </a:t>
            </a:r>
            <a:r>
              <a:rPr lang="cs-CZ" sz="14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POPLATEK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a otázku napsanou na destičce odevzdali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chrámovému knězi, který ji donesl moudré Pýthii. Věštkyně seděla ve svatyni a v extázi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jí z úst vycházely jakési zvuky. Do transu se přiváděla údajně žvýkáním vavřínových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listů či vdechováním jedovatých vulkanických výparů. Její stěží srozumitelnou odpověď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interpretoval další kněz, který ji ve zveršované podobě předal tazateli.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Poutníci kladli jak otázky týkající se politiky, tak otázky související se všedním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životem. Někdy promlouvala věštkyně jednoznačně, mnohé odpovědi však byly nejasné.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Například lýdský král Kroisos se věštkyně otázal, co by se stalo, kdyby zaútočil na Persii.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Padla by velká říše, zněla odpověď. Kroisos se po krátkém váhání nakonec rozhodl Persii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napadnout, zničil však </a:t>
            </a:r>
            <a:r>
              <a:rPr lang="cs-CZ" sz="14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VLASTNÍ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království.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4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V roce 385 n. l. delfskou věštírnu zrušil křesťanský císař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Theodosius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Veliký. 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posvátném místě, které postupně zakryly nánosy půdy, časem vznikla vesnice. Když byla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roce 1892 celá vesnice zbourána, francouzský vědec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Théophile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Homolle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zde zahájil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archeologický výzkum, při němž mimo jiné objevil obvodové zdi slavné věštírny. Díky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jeho nálezům můžeme nahlédnout do dějin.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kol. autorů, Planeta tajuplných světů, upraveno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4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Podstatná jména pomnožná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mají pouze tvary čísla množného a označují jimi jak jednu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věc, tak i více věcí (např.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jedny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nebo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dvoje narozeniny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0EA29C-566A-4F23-ABD2-6A50E0D4D3F4}"/>
              </a:ext>
            </a:extLst>
          </p:cNvPr>
          <p:cNvSpPr txBox="1"/>
          <p:nvPr/>
        </p:nvSpPr>
        <p:spPr>
          <a:xfrm>
            <a:off x="6943560" y="739006"/>
            <a:ext cx="51735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21 Které z následujících tvrzení je pravdivé?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(Posuzovaná slova jsou v TEXTU 1 zapsána velkými písmeny.)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odsud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má opačný význam, než má v textu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odtud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blízký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má opačný význam, než má v textu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nedaleký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nedoplatek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má opačný význam, než má v textu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poplatek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cizí 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má opačný význam, než má v textu slovo 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vlastní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4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0AD9DA8-E663-4DCD-9CA6-A611328A8EBF}"/>
              </a:ext>
            </a:extLst>
          </p:cNvPr>
          <p:cNvSpPr/>
          <p:nvPr/>
        </p:nvSpPr>
        <p:spPr>
          <a:xfrm>
            <a:off x="6962275" y="2446096"/>
            <a:ext cx="4555957" cy="2727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4E50296-7358-4D8A-8568-31B6F8093747}"/>
              </a:ext>
            </a:extLst>
          </p:cNvPr>
          <p:cNvSpPr/>
          <p:nvPr/>
        </p:nvSpPr>
        <p:spPr>
          <a:xfrm>
            <a:off x="4916905" y="874295"/>
            <a:ext cx="778042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66C0011-BA91-4A66-A230-A6073512D3D2}"/>
              </a:ext>
            </a:extLst>
          </p:cNvPr>
          <p:cNvSpPr/>
          <p:nvPr/>
        </p:nvSpPr>
        <p:spPr>
          <a:xfrm>
            <a:off x="1090863" y="3220453"/>
            <a:ext cx="433137" cy="2085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8E00DE-2D60-45FE-9335-014B45A29813}"/>
              </a:ext>
            </a:extLst>
          </p:cNvPr>
          <p:cNvSpPr txBox="1"/>
          <p:nvPr/>
        </p:nvSpPr>
        <p:spPr>
          <a:xfrm>
            <a:off x="128337" y="177160"/>
            <a:ext cx="68339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VÝCHOZÍ TEXTY K ÚLOHÁM 19–23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Nejproslulejším posvátným místem starověkého Řecka byla nepochybně věštírna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Delfách. </a:t>
            </a:r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V 7. století př. n. l., v době její největší popularity, sem přicházely tisíce</a:t>
            </a:r>
          </a:p>
          <a:p>
            <a:pPr algn="l"/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poutníků.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Delfy leží v nadmořské výšce 570 metrů na strmém svahu hory, a tak putování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do věštírny bylo velmi namáhavé. Někteří poutníci se plahočili pěšky až z Athén, jiní se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plavili po moři do přístavu na severním pobřeží Korintského zálivu a ODTUD pokračovali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rovinatou krajinou směrem k věštírně.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Nejprve se poutníci očistili v NEDALEKÉM pramenu, pak mohli božstvu položit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svůj dotaz. Zaplatili předepsaný POPLATEK a otázku napsanou na destičce odevzdali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chrámovému knězi, který ji donesl moudré Pýthii. Věštkyně seděla ve svatyni a v extázi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jí z úst vycházely jakési zvuky. Do transu se přiváděla údajně žvýkáním vavřínových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listů či vdechováním jedovatých vulkanických výparů. Její stěží srozumitelnou odpověď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interpretoval další kněz, který ji ve zveršované podobě předal tazateli.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Poutníci kladli jak otázky týkající se politiky, tak otázky související se všedním</a:t>
            </a:r>
          </a:p>
          <a:p>
            <a:pPr algn="l"/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životem.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Někdy promlouvala věštkyně jednoznačně, mnohé odpovědi však byly nejasné.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Například lýdský král Kroisos se věštkyně otázal, co by se stalo, kdyby zaútočil na Persii.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Padla by velká říše, zněla odpověď. Kroisos se po krátkém váhání nakonec rozhodl Persii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napadnout, zničil však VLASTNÍ království.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4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V roce 385 n. l. delfskou věštírnu zrušil křesťanský císař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Theodosius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Veliký. 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posvátném místě, které postupně zakryly nánosy půdy, časem vznikla vesnice. Když byla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roce 1892 celá vesnice zbourána, francouzský vědec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Théophile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Homolle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zde zahájil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archeologický výzkum, při němž mimo jiné objevil obvodové zdi slavné věštírny. Díky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jeho nálezům můžeme nahlédnout do dějin.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kol. autorů, Planeta tajuplných světů, upraveno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4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Podstatná jména pomnožná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mají pouze tvary čísla množného a označují jimi jak jednu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věc, tak i více věcí (např.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jedny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nebo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dvoje narozeniny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0EA29C-566A-4F23-ABD2-6A50E0D4D3F4}"/>
              </a:ext>
            </a:extLst>
          </p:cNvPr>
          <p:cNvSpPr txBox="1"/>
          <p:nvPr/>
        </p:nvSpPr>
        <p:spPr>
          <a:xfrm>
            <a:off x="6882065" y="1010652"/>
            <a:ext cx="5173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22 Které z následujících tvrzení o TEXTU 1 je pravdivé?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V textu jsou podtržena dvě souvětí.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V textu jsou podtrženy dvě věty jednoduché.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V první části textu je podtržena věta jednoduchá, ve třetí části textu je podtrženo souvětí.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V první části textu je podtrženo souvětí, ve třetí části textu je podtržena věta jednoduchá.</a:t>
            </a:r>
          </a:p>
        </p:txBody>
      </p:sp>
    </p:spTree>
    <p:extLst>
      <p:ext uri="{BB962C8B-B14F-4D97-AF65-F5344CB8AC3E}">
        <p14:creationId xmlns:p14="http://schemas.microsoft.com/office/powerpoint/2010/main" val="156773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68E00DE-2D60-45FE-9335-014B45A29813}"/>
              </a:ext>
            </a:extLst>
          </p:cNvPr>
          <p:cNvSpPr txBox="1"/>
          <p:nvPr/>
        </p:nvSpPr>
        <p:spPr>
          <a:xfrm>
            <a:off x="128337" y="177160"/>
            <a:ext cx="68339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VÝCHOZÍ TEXTY K ÚLOHÁM 19–23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Nejproslulejším posvátným místem starověkého Řecka byla nepochybně věštírna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Delfách. </a:t>
            </a:r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V 7. století př. n. l., v době její největší popularity, sem přicházely tisíce</a:t>
            </a:r>
          </a:p>
          <a:p>
            <a:pPr algn="l"/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poutníků.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Delfy leží v nadmořské výšce 570 metrů na strmém svahu hory, a tak putování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do věštírny bylo velmi namáhavé. Někteří poutníci se plahočili pěšky až z Athén, jiní se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plavili po moři do přístavu na severním pobřeží Korintského zálivu a ODTUD pokračovali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rovinatou krajinou směrem k věštírně.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Nejprve se poutníci očistili v NEDALEKÉM pramenu, pak mohli božstvu položit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svůj dotaz. Zaplatili předepsaný POPLATEK a otázku napsanou na destičce odevzdali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chrámovému knězi, který ji donesl moudré Pýthii. Věštkyně seděla ve svatyni a v extázi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jí z úst vycházely jakési zvuky. Do transu se přiváděla údajně žvýkáním vavřínových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listů či vdechováním jedovatých vulkanických výparů. Její stěží srozumitelnou odpověď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interpretoval další kněz, který ji ve zveršované podobě předal tazateli.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Poutníci kladli jak otázky týkající se politiky, tak otázky související se všedním</a:t>
            </a:r>
          </a:p>
          <a:p>
            <a:pPr algn="l"/>
            <a:r>
              <a:rPr lang="cs-CZ" sz="1400" b="0" i="0" u="sng" strike="noStrike" baseline="0" dirty="0">
                <a:latin typeface="MyriadPro-Regular" panose="020B0503030403020204" pitchFamily="34" charset="0"/>
              </a:rPr>
              <a:t>životem.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Někdy promlouvala věštkyně jednoznačně, mnohé odpovědi však byly nejasné.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Například lýdský král Kroisos se věštkyně otázal, co by se stalo, kdyby zaútočil na Persii.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Padla by velká říše, zněla odpověď. Kroisos se po krátkém váhání nakonec rozhodl Persii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napadnout, zničil však VLASTNÍ království.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4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 V roce 385 n. l. delfskou věštírnu zrušil křesťanský císař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Theodosius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Veliký. Na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posvátném místě, které postupně zakryly nánosy půdy, časem vznikla vesnice. Když byla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 roce 1892 celá vesnice zbourána, francouzský vědec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Théophile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</a:t>
            </a:r>
            <a:r>
              <a:rPr lang="cs-CZ" sz="1400" b="0" i="0" u="none" strike="noStrike" baseline="0" dirty="0" err="1">
                <a:latin typeface="MyriadPro-Regular" panose="020B0503030403020204" pitchFamily="34" charset="0"/>
              </a:rPr>
              <a:t>Homolle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 zde zahájil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archeologický výzkum, při němž mimo jiné objevil obvodové zdi slavné věštírny. Díky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jeho nálezům můžeme nahlédnout do dějin.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kol. autorů, Planeta tajuplných světů, upraveno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pPr algn="l"/>
            <a:endParaRPr lang="cs-CZ" sz="14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Podstatná jména pomnožná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mají pouze tvary čísla množného a označují jimi jak jednu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věc, tak i více věcí (např.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jedny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nebo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dvoje narozeniny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).</a:t>
            </a:r>
          </a:p>
          <a:p>
            <a:pPr algn="r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0EA29C-566A-4F23-ABD2-6A50E0D4D3F4}"/>
              </a:ext>
            </a:extLst>
          </p:cNvPr>
          <p:cNvSpPr txBox="1"/>
          <p:nvPr/>
        </p:nvSpPr>
        <p:spPr>
          <a:xfrm>
            <a:off x="6882065" y="1010652"/>
            <a:ext cx="517357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23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23.1 Vypište z druhé části TEXTU 1 podstatné jméno pomnožné.</a:t>
            </a:r>
          </a:p>
          <a:p>
            <a:pPr algn="l"/>
            <a:endParaRPr lang="cs-CZ" sz="1800" b="1" i="0" u="none" strike="noStrike" baseline="0" dirty="0">
              <a:latin typeface="MyriadPro-Bold" panose="020B0703030403020204" pitchFamily="34" charset="0"/>
            </a:endParaRPr>
          </a:p>
          <a:p>
            <a:pPr algn="l"/>
            <a:endParaRPr lang="cs-CZ" b="1" dirty="0">
              <a:latin typeface="MyriadPro-Bold" panose="020B0703030403020204" pitchFamily="34" charset="0"/>
            </a:endParaRP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23.2 Vypište ze čtvrté části TEXTU 1 podstatné jméno pomnožné.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Úlohu řešte na základě definice uvedené v TEXTU 2. Chybějící dílčí odpověď nebo zápis jakéhokoli slova, které nevyhovuje zadání úlohy, jsou považovány za chybu.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059D3FB-0D81-4014-852A-4FCECA31B899}"/>
              </a:ext>
            </a:extLst>
          </p:cNvPr>
          <p:cNvSpPr txBox="1"/>
          <p:nvPr/>
        </p:nvSpPr>
        <p:spPr>
          <a:xfrm>
            <a:off x="8361948" y="1852863"/>
            <a:ext cx="149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/>
                </a:solidFill>
              </a:rPr>
              <a:t>z úst (ústa)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19B2CD-10EC-4D94-BBEE-0BF2D2720CBB}"/>
              </a:ext>
            </a:extLst>
          </p:cNvPr>
          <p:cNvSpPr txBox="1"/>
          <p:nvPr/>
        </p:nvSpPr>
        <p:spPr>
          <a:xfrm>
            <a:off x="8361948" y="3842161"/>
            <a:ext cx="169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/>
                </a:solidFill>
              </a:rPr>
              <a:t>dějin (dějiny)</a:t>
            </a:r>
          </a:p>
        </p:txBody>
      </p:sp>
    </p:spTree>
    <p:extLst>
      <p:ext uri="{BB962C8B-B14F-4D97-AF65-F5344CB8AC3E}">
        <p14:creationId xmlns:p14="http://schemas.microsoft.com/office/powerpoint/2010/main" val="419406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AFC12A00-2A01-4A31-81A3-53B3BAAAE70A}"/>
              </a:ext>
            </a:extLst>
          </p:cNvPr>
          <p:cNvSpPr/>
          <p:nvPr/>
        </p:nvSpPr>
        <p:spPr>
          <a:xfrm>
            <a:off x="7130716" y="2662989"/>
            <a:ext cx="1050758" cy="248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E05F7FF-8151-47B4-98D1-7004DAC7862B}"/>
              </a:ext>
            </a:extLst>
          </p:cNvPr>
          <p:cNvSpPr/>
          <p:nvPr/>
        </p:nvSpPr>
        <p:spPr>
          <a:xfrm>
            <a:off x="9091865" y="3769895"/>
            <a:ext cx="1142998" cy="2544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CF48E13-7049-4EBF-A7D2-769B0BC5B3F2}"/>
              </a:ext>
            </a:extLst>
          </p:cNvPr>
          <p:cNvSpPr txBox="1"/>
          <p:nvPr/>
        </p:nvSpPr>
        <p:spPr>
          <a:xfrm>
            <a:off x="10014286" y="2559439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878049-BC04-4846-AEF6-E6932A0801A3}"/>
              </a:ext>
            </a:extLst>
          </p:cNvPr>
          <p:cNvSpPr txBox="1"/>
          <p:nvPr/>
        </p:nvSpPr>
        <p:spPr>
          <a:xfrm>
            <a:off x="11550314" y="3881467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0362565-5D75-4708-BCAB-27F7487AB47A}"/>
              </a:ext>
            </a:extLst>
          </p:cNvPr>
          <p:cNvSpPr txBox="1"/>
          <p:nvPr/>
        </p:nvSpPr>
        <p:spPr>
          <a:xfrm>
            <a:off x="9091865" y="2014007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6828B8-7E5D-4C7E-BC35-CDEA73FAE7D0}"/>
              </a:ext>
            </a:extLst>
          </p:cNvPr>
          <p:cNvSpPr txBox="1"/>
          <p:nvPr/>
        </p:nvSpPr>
        <p:spPr>
          <a:xfrm>
            <a:off x="10816392" y="311289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5B7F4F6-4C0D-4D12-90AF-89FD99CABDF4}"/>
              </a:ext>
            </a:extLst>
          </p:cNvPr>
          <p:cNvSpPr txBox="1"/>
          <p:nvPr/>
        </p:nvSpPr>
        <p:spPr>
          <a:xfrm>
            <a:off x="4082720" y="2845453"/>
            <a:ext cx="635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accent5"/>
                </a:solidFill>
              </a:rPr>
              <a:t>drahokam</a:t>
            </a:r>
            <a:r>
              <a:rPr lang="cs-CZ" dirty="0">
                <a:solidFill>
                  <a:schemeClr val="accent5"/>
                </a:solidFill>
              </a:rPr>
              <a:t> bez </a:t>
            </a:r>
            <a:r>
              <a:rPr lang="cs-CZ" i="1" dirty="0">
                <a:solidFill>
                  <a:schemeClr val="accent5"/>
                </a:solidFill>
              </a:rPr>
              <a:t>drahokamu</a:t>
            </a:r>
            <a:r>
              <a:rPr lang="cs-CZ" dirty="0">
                <a:solidFill>
                  <a:schemeClr val="accent5"/>
                </a:solidFill>
              </a:rPr>
              <a:t> jako </a:t>
            </a:r>
            <a:r>
              <a:rPr lang="cs-CZ" i="1" dirty="0">
                <a:solidFill>
                  <a:schemeClr val="accent5"/>
                </a:solidFill>
              </a:rPr>
              <a:t>hrad</a:t>
            </a:r>
            <a:r>
              <a:rPr lang="cs-CZ" dirty="0">
                <a:solidFill>
                  <a:schemeClr val="accent5"/>
                </a:solidFill>
              </a:rPr>
              <a:t> bez </a:t>
            </a:r>
            <a:r>
              <a:rPr lang="cs-CZ" i="1" dirty="0">
                <a:solidFill>
                  <a:schemeClr val="accent5"/>
                </a:solidFill>
              </a:rPr>
              <a:t>hradu → </a:t>
            </a:r>
            <a:r>
              <a:rPr lang="cs-CZ" b="1" i="1" dirty="0">
                <a:solidFill>
                  <a:schemeClr val="accent5"/>
                </a:solidFill>
              </a:rPr>
              <a:t>vzácné hrady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BE2448-A55A-4E46-9638-93A936885F81}"/>
              </a:ext>
            </a:extLst>
          </p:cNvPr>
          <p:cNvSpPr txBox="1"/>
          <p:nvPr/>
        </p:nvSpPr>
        <p:spPr>
          <a:xfrm>
            <a:off x="7954882" y="4024328"/>
            <a:ext cx="3416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chemeClr val="accent5"/>
                </a:solidFill>
              </a:rPr>
              <a:t>sychravý </a:t>
            </a:r>
            <a:r>
              <a:rPr lang="cs-CZ" i="1" dirty="0">
                <a:solidFill>
                  <a:schemeClr val="accent5"/>
                </a:solidFill>
              </a:rPr>
              <a:t>– vyjmenované slovo</a:t>
            </a:r>
            <a:endParaRPr lang="cs-CZ" b="1" i="1" dirty="0">
              <a:solidFill>
                <a:schemeClr val="accent5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9890332-6ADB-4503-BC87-A7489EE63A2E}"/>
              </a:ext>
            </a:extLst>
          </p:cNvPr>
          <p:cNvSpPr txBox="1"/>
          <p:nvPr/>
        </p:nvSpPr>
        <p:spPr>
          <a:xfrm>
            <a:off x="385009" y="1219200"/>
            <a:ext cx="115904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24 Rozhodněte o každém z následujících souvětí, zda je napsáno pravopisně</a:t>
            </a:r>
          </a:p>
          <a:p>
            <a:pPr algn="l"/>
            <a:r>
              <a:rPr lang="pt-BR" sz="1800" b="1" i="0" u="none" strike="noStrike" baseline="0" dirty="0">
                <a:latin typeface="MyriadPro-Bold" panose="020B0703030403020204" pitchFamily="34" charset="0"/>
              </a:rPr>
              <a:t>správně (A), nebo ne (N).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24.1 Stovky lidí zamířily na náměstí, kde se od časných ranních hodin konaly farmářské trhy.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24.2 Na prohlídku korunovačních klenotů, jejichž součástí jsou vzácné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drahokami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, jsme vystáli frontu.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24.3 S oběma nejlepšími přáteli jsem se pohádal, protože se mnou odmítli jet během jarních prázdnin lyžovat.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24.4 Cyklistický výlet, na který jsme se společně vypravili poslední listopadový den, se kvůli 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sichravému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 počasí nevydařil.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12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4DA99F4-B9C3-4DD8-BBE0-5F2CC3E54BAE}"/>
              </a:ext>
            </a:extLst>
          </p:cNvPr>
          <p:cNvSpPr/>
          <p:nvPr/>
        </p:nvSpPr>
        <p:spPr>
          <a:xfrm>
            <a:off x="7323221" y="5382126"/>
            <a:ext cx="4251158" cy="8261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D24D036-6E50-4C18-B0B6-0C77E5AFB2B5}"/>
              </a:ext>
            </a:extLst>
          </p:cNvPr>
          <p:cNvSpPr/>
          <p:nvPr/>
        </p:nvSpPr>
        <p:spPr>
          <a:xfrm>
            <a:off x="1082842" y="2430379"/>
            <a:ext cx="4130842" cy="2406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3487492-61C2-4C21-8FCE-ED53E5E64CDF}"/>
              </a:ext>
            </a:extLst>
          </p:cNvPr>
          <p:cNvSpPr txBox="1"/>
          <p:nvPr/>
        </p:nvSpPr>
        <p:spPr>
          <a:xfrm>
            <a:off x="312821" y="176463"/>
            <a:ext cx="684997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 K ÚLOHÁM 25–29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Modřiny, odřeniny, zlomeniny či posměch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přítomných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diváků. To vše riskují soutěžící v jednom z nejbláznivějších závodů, který se už 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od 19. století každoročně pořádá v nejmenovaném anglickém hrabství. Původně se netradičního klání účastnili jen místní obyvatelé, v současnosti akce láká závodníky ze všech koutů světa.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Jak závod probíhá? Soutěží se celkem ve *****. Z vrcholu 180 metrů dlouhého, velmi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strmého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kopce se spustí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přibližně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čtyřkilový kulatý bochník sýra, za ním bezhlavě vyrážejí desítky závodníků. Je ale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zhola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nemožné sýr dohnat, neboť se řítí rychlostí až 112 kilometrů za hodinu. Vyhrává tedy ten závodník, který dorazí do cíle jako druhý, hned za sýrem.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Sýrový závod se nikdy neobešel bez zranění a právě kvůli úrazům byl zakázán. Na poslední oficiální závod, který se konal v roce 2009, se přišlo podívat 15 tisíc lidí. Deset diváků bylo zraněno, dalších šest při pohledu na řítící se závodníky omdlelo a pět soutěžících převezli zdravotníci do nemocnice. Akce je ale natolik populární, že se i přes zákaz koná neoficiálně.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www.tyden.cz, upraveno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BB0C8-CE38-453E-9975-25D06E9B59D8}"/>
              </a:ext>
            </a:extLst>
          </p:cNvPr>
          <p:cNvSpPr txBox="1"/>
          <p:nvPr/>
        </p:nvSpPr>
        <p:spPr>
          <a:xfrm>
            <a:off x="7267073" y="1491916"/>
            <a:ext cx="48286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25 Které z následujících tvrzení jednoznačně vyplývá z výchozího textu?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Posledního oficiálního ročníku sýrového závodu se účastnilo celkem 15 000 závodníků.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V současné době se neoficiální sýrový závod pořádá výhradně pro zahraniční soutěžící z celého světa.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Za vítěze netradičního sýrového závodu je prohlášen ten člověk, který ze všech </a:t>
            </a:r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závodníků doběhne do cíle jako druhý.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Kulatý bochník sýra, který se při sýrovém závodě spouští z kopce, se může pohybovat rychlostí 112 kilometrů za hodinu.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38990F8-EF2B-4D03-8039-525037525279}"/>
              </a:ext>
            </a:extLst>
          </p:cNvPr>
          <p:cNvSpPr/>
          <p:nvPr/>
        </p:nvSpPr>
        <p:spPr>
          <a:xfrm>
            <a:off x="441158" y="4788568"/>
            <a:ext cx="2013284" cy="256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3487492-61C2-4C21-8FCE-ED53E5E64CDF}"/>
              </a:ext>
            </a:extLst>
          </p:cNvPr>
          <p:cNvSpPr txBox="1"/>
          <p:nvPr/>
        </p:nvSpPr>
        <p:spPr>
          <a:xfrm>
            <a:off x="312820" y="112295"/>
            <a:ext cx="91359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 K ÚLOHÁM 25–29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Modřiny, odřeniny, zlomeniny či posměch </a:t>
            </a:r>
            <a:r>
              <a:rPr lang="cs-CZ" sz="16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přítomných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diváků. To vše riskují soutěžící v jednom z nejbláznivějších závodů, který se už  od 19. století každoročně pořádá v nejmenovaném anglickém hrabství. Původně se netradičního klání účastnili jen místní obyvatelé, v současnosti akce láká závodníky ze všech koutů světa.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Jak závod probíhá? Soutěží se celkem ve *****. Z vrcholu 180 metrů dlouhého, velmi </a:t>
            </a:r>
            <a:r>
              <a:rPr lang="cs-CZ" sz="16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strmého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kopce se spustí </a:t>
            </a:r>
            <a:r>
              <a:rPr lang="cs-CZ" sz="16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přibližně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čtyřkilový kulatý bochník sýra, za ním bezhlavě vyrážejí desítky závodníků. Je ale </a:t>
            </a:r>
            <a:r>
              <a:rPr lang="cs-CZ" sz="1600" b="1" i="0" u="none" strike="noStrike" baseline="0" dirty="0">
                <a:highlight>
                  <a:srgbClr val="00FFFF"/>
                </a:highlight>
                <a:latin typeface="MyriadPro-Bold" panose="020B0703030403020204" pitchFamily="34" charset="0"/>
              </a:rPr>
              <a:t>zhola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nemožné sýr dohnat, neboť se řítí rychlostí až 112 kilometrů za hodinu. Vyhrává tedy ten závodník, který dorazí do cíle jako druhý, hned za sýrem.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Sýrový závod se nikdy neobešel bez zranění a právě kvůli úrazům byl zakázán. Na poslední oficiální závod, který se konal v roce 2009, se přišlo podívat 15 tisíc lidí. Deset diváků bylo zraněno, dalších šest při pohledu na řítící se závodníky omdlelo a pět soutěžících převezli zdravotníci do nemocnice. Akce je ale natolik populární, že se i přes zákaz koná neoficiálně.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www.tyden.cz, upraveno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BB0C8-CE38-453E-9975-25D06E9B59D8}"/>
              </a:ext>
            </a:extLst>
          </p:cNvPr>
          <p:cNvSpPr txBox="1"/>
          <p:nvPr/>
        </p:nvSpPr>
        <p:spPr>
          <a:xfrm>
            <a:off x="368969" y="4014697"/>
            <a:ext cx="111332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26 Kterou z následujících dvojic slov </a:t>
            </a:r>
            <a:r>
              <a:rPr lang="cs-CZ" sz="1600" b="1" i="0" u="none" strike="noStrike" baseline="0" dirty="0">
                <a:solidFill>
                  <a:srgbClr val="FF0000"/>
                </a:solidFill>
                <a:latin typeface="MyriadPro-Bold" panose="020B0703030403020204" pitchFamily="34" charset="0"/>
              </a:rPr>
              <a:t>nelze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  v kontextu výchozího textu považovat  za synonyma?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(První slovo z dvojice vždy pochází z výchozího textu a je v něm vyznačeno tučně.)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A) přítomný – současný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B) strmý – příkrý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C) přibližně – zhruba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D) zhola – naprosto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650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CAC4DED-B3DF-46DB-89C5-F40A30730584}"/>
              </a:ext>
            </a:extLst>
          </p:cNvPr>
          <p:cNvSpPr/>
          <p:nvPr/>
        </p:nvSpPr>
        <p:spPr>
          <a:xfrm>
            <a:off x="409074" y="6312568"/>
            <a:ext cx="2229852" cy="2727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3487492-61C2-4C21-8FCE-ED53E5E64CDF}"/>
              </a:ext>
            </a:extLst>
          </p:cNvPr>
          <p:cNvSpPr txBox="1"/>
          <p:nvPr/>
        </p:nvSpPr>
        <p:spPr>
          <a:xfrm>
            <a:off x="312820" y="112295"/>
            <a:ext cx="91359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 K ÚLOHÁM 25–29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Modřiny, odřeniny, zlomeniny či posměch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přítomných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diváků. To vše riskují soutěžící v jednom z nejbláznivějších závodů, který se už  od 19. století každoročně pořádá v nejmenovaném anglickém hrabství. Původně se netradičního klání účastnili jen místní obyvatelé, v současnosti akce láká závodníky ze všech koutů světa.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Jak závod probíhá? Soutěží se celkem ve </a:t>
            </a:r>
            <a:r>
              <a:rPr lang="cs-CZ" sz="1600" b="0" i="0" u="none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*****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 Z vrcholu 180 metrů dlouhého, velmi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strmého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kopce se spustí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přibližně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čtyřkilový kulatý bochník sýra, za ním bezhlavě vyrážejí desítky závodníků. Je ale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zhola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nemožné sýr dohnat, neboť se řítí rychlostí až 112 kilometrů za hodinu. Vyhrává tedy ten závodník, který dorazí do cíle jako druhý, hned za sýrem.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Sýrový závod se nikdy neobešel bez zranění a právě kvůli úrazům byl zakázán. Na poslední oficiální závod, který se konal v roce 2009, se přišlo podívat 15 tisíc lidí. Deset diváků bylo zraněno, dalších šest při pohledu na řítící se závodníky omdlelo a pět soutěžících převezli zdravotníci do nemocnice. Akce je ale natolik populární, že se i přes zákaz koná neoficiálně.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www.tyden.cz, upraveno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BB0C8-CE38-453E-9975-25D06E9B59D8}"/>
              </a:ext>
            </a:extLst>
          </p:cNvPr>
          <p:cNvSpPr txBox="1"/>
          <p:nvPr/>
        </p:nvSpPr>
        <p:spPr>
          <a:xfrm>
            <a:off x="409074" y="3790108"/>
            <a:ext cx="111332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27 Které z následujících slovních spojení je třeba doplnit na vynechané místo 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(*****)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ve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výchozím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textu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, aby text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byl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gramaticky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en-US" sz="1800" b="1" i="0" u="none" strike="noStrike" baseline="0" dirty="0" err="1">
                <a:latin typeface="MyriadPro-Bold" panose="020B0703030403020204" pitchFamily="34" charset="0"/>
              </a:rPr>
              <a:t>správně</a:t>
            </a:r>
            <a:r>
              <a:rPr lang="en-US" sz="1800" b="1" i="0" u="none" strike="noStrike" baseline="0" dirty="0">
                <a:latin typeface="MyriadPro-Bold" panose="020B0703030403020204" pitchFamily="34" charset="0"/>
              </a:rPr>
              <a:t>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čtyř kategorií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čtyř kategoriích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čtyřech kategorií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čtyřech kategoriích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4488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14435AF-9F71-45A3-ABA4-12763D3CA906}"/>
              </a:ext>
            </a:extLst>
          </p:cNvPr>
          <p:cNvSpPr/>
          <p:nvPr/>
        </p:nvSpPr>
        <p:spPr>
          <a:xfrm>
            <a:off x="481263" y="5478379"/>
            <a:ext cx="1299411" cy="2807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3487492-61C2-4C21-8FCE-ED53E5E64CDF}"/>
              </a:ext>
            </a:extLst>
          </p:cNvPr>
          <p:cNvSpPr txBox="1"/>
          <p:nvPr/>
        </p:nvSpPr>
        <p:spPr>
          <a:xfrm>
            <a:off x="312820" y="112295"/>
            <a:ext cx="91359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 K ÚLOHÁM 25–29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Modřiny, odřeniny, zlomeniny či posměch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přítomných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diváků. To vše riskují soutěžící v jednom z nejbláznivějších závodů, který se už  od 19. století každoročně pořádá v nejmenovaném anglickém hrabství. Původně se netradičního klání účastnili jen místní obyvatelé, v současnosti akce láká závodníky ze všech koutů světa.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Jak závod probíhá? Soutěží se celkem ve *****. Z vrcholu 180 metrů dlouhého, velmi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strmého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kopce se spustí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přibližně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čtyřkilový kulatý bochník sýra, za ním bezhlavě vyrážejí desítky závodníků. Je ale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zhola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nemožné sýr dohnat, neboť se řítí rychlostí až 112 kilometrů za hodinu. Vyhrává tedy ten závodník, který dorazí do cíle jako druhý, hned za sýrem.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Sýrový závod se nikdy neobešel bez zranění a právě kvůli úrazům byl zakázán. Na poslední oficiální závod, který se konal v roce 2009, se přišlo podívat 15 tisíc lidí. Deset diváků bylo zraněno, dalších šest při pohledu na řítící se závodníky omdlelo a pět soutěžících převezli zdravotníci do nemocnice. Akce je ale natolik populární, že se i přes zákaz koná neoficiálně.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www.tyden.cz, upraveno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BB0C8-CE38-453E-9975-25D06E9B59D8}"/>
              </a:ext>
            </a:extLst>
          </p:cNvPr>
          <p:cNvSpPr txBox="1"/>
          <p:nvPr/>
        </p:nvSpPr>
        <p:spPr>
          <a:xfrm>
            <a:off x="409074" y="3790108"/>
            <a:ext cx="111332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28 Které z následujících slov obsahuje pouze jeden kořen?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století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čtyřkilový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zlomenina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každoročně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4854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EC75C9DA-26CB-45C1-AA8B-CC0C9F64AE60}"/>
              </a:ext>
            </a:extLst>
          </p:cNvPr>
          <p:cNvSpPr/>
          <p:nvPr/>
        </p:nvSpPr>
        <p:spPr>
          <a:xfrm>
            <a:off x="553453" y="2517974"/>
            <a:ext cx="2494547" cy="2646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63C8E89-2364-4ED3-85C6-178C5F1E1C3B}"/>
              </a:ext>
            </a:extLst>
          </p:cNvPr>
          <p:cNvSpPr/>
          <p:nvPr/>
        </p:nvSpPr>
        <p:spPr>
          <a:xfrm>
            <a:off x="553453" y="3274923"/>
            <a:ext cx="3416968" cy="9521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315AABE-1333-4655-A7AC-AA27FEF486E8}"/>
              </a:ext>
            </a:extLst>
          </p:cNvPr>
          <p:cNvSpPr/>
          <p:nvPr/>
        </p:nvSpPr>
        <p:spPr>
          <a:xfrm>
            <a:off x="4142874" y="2004269"/>
            <a:ext cx="1371599" cy="5137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90F633A-7514-4873-B844-3B9B35201276}"/>
              </a:ext>
            </a:extLst>
          </p:cNvPr>
          <p:cNvSpPr/>
          <p:nvPr/>
        </p:nvSpPr>
        <p:spPr>
          <a:xfrm>
            <a:off x="7507705" y="3429000"/>
            <a:ext cx="3846097" cy="50973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2DE7A3-E59C-49AB-80A4-E28A24C89527}"/>
              </a:ext>
            </a:extLst>
          </p:cNvPr>
          <p:cNvSpPr txBox="1"/>
          <p:nvPr/>
        </p:nvSpPr>
        <p:spPr>
          <a:xfrm>
            <a:off x="7411454" y="67873"/>
            <a:ext cx="39423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 Které z následujících tvrzení prokazatelně </a:t>
            </a:r>
            <a:r>
              <a:rPr lang="cs-CZ" sz="1800" b="1" i="0" u="none" strike="noStrike" baseline="0" dirty="0">
                <a:solidFill>
                  <a:srgbClr val="FF0000"/>
                </a:solidFill>
                <a:latin typeface="MyriadPro-Bold" panose="020B0703030403020204" pitchFamily="34" charset="0"/>
              </a:rPr>
              <a:t>neodpovídá</a:t>
            </a:r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 TEXTU 1?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Oslavenec vyjádřil pozitivní vztah k umění.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Oslavenec projevil nesouhlasný postoj k násilí.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Oslavenec položil otázky, které souvisely s umístěním tulipánu.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Oslavenec byl zklamán z toho, že mu k svátku pogratuloval jediný člověk.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2EAED3-30C5-46F2-A87F-93FD44B6B84D}"/>
              </a:ext>
            </a:extLst>
          </p:cNvPr>
          <p:cNvSpPr txBox="1"/>
          <p:nvPr/>
        </p:nvSpPr>
        <p:spPr>
          <a:xfrm>
            <a:off x="481264" y="264695"/>
            <a:ext cx="4299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TEXTY K ÚLOHÁM 2–6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Přišel mi k svátku gratulovat Olda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přinesl mi žlutý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pěknou reprodukci od Marolda,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je na ní vidět bitva u Lipan.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Pověsil jsem si bitvu do pokoje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jsem pod ni postavil.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Jó, umění a kytky, to je moje!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Pak jsem to s Oldou pěkně oslavil.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Proč nechal jsem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pod obrazem?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Proč jsem ho radši nepostavil na 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589983-A940-488D-ABD0-7877C3ED1E4E}"/>
              </a:ext>
            </a:extLst>
          </p:cNvPr>
          <p:cNvSpPr txBox="1"/>
          <p:nvPr/>
        </p:nvSpPr>
        <p:spPr>
          <a:xfrm>
            <a:off x="4054642" y="751344"/>
            <a:ext cx="58954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Když výstřel padne,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voják se kácí,</a:t>
            </a:r>
          </a:p>
          <a:p>
            <a:pPr algn="l"/>
            <a:r>
              <a:rPr lang="cs-CZ" sz="1600" b="1" i="0" strike="noStrike" baseline="0" dirty="0">
                <a:latin typeface="MyriadPro-Bold" panose="020B0703030403020204" pitchFamily="34" charset="0"/>
              </a:rPr>
              <a:t>tulipán </a:t>
            </a:r>
            <a:r>
              <a:rPr lang="cs-CZ" sz="1600" b="0" i="0" strike="noStrike" baseline="0" dirty="0">
                <a:latin typeface="MyriadPro-Regular" panose="020B0503030403020204" pitchFamily="34" charset="0"/>
              </a:rPr>
              <a:t>vadne,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barva se ztrácí.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I kytka pozná,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že bitva hrozná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životu nesvědčí.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proto tvrdím, že když kvůli pánům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se lidi začnou mezi sebou rvát,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neprospívá to vůbec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tulipánům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nezlobte se – já mám kytky rád.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jedné z úloh není zdroj výchozího textu uveden.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3CE5C82-41C5-4C66-B884-9B69E9E9D0E9}"/>
              </a:ext>
            </a:extLst>
          </p:cNvPr>
          <p:cNvSpPr txBox="1"/>
          <p:nvPr/>
        </p:nvSpPr>
        <p:spPr>
          <a:xfrm>
            <a:off x="553453" y="4429905"/>
            <a:ext cx="666549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Metonymie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přenesení pojmenování na základě věcné nebo logické souvislosti.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Např.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četli jsme Máchu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znamená, že jsme četli text, který napsal K. H. Mácha –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zaměňujeme tedy věc (Máchův text) za jejího tvůrce (spisovatele K. H. Máchu).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4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3487492-61C2-4C21-8FCE-ED53E5E64CDF}"/>
              </a:ext>
            </a:extLst>
          </p:cNvPr>
          <p:cNvSpPr txBox="1"/>
          <p:nvPr/>
        </p:nvSpPr>
        <p:spPr>
          <a:xfrm>
            <a:off x="312820" y="112295"/>
            <a:ext cx="91359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 K ÚLOHÁM 25–29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Modřiny, odřeniny, zlomeniny či posměch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přítomných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diváků. To vše riskují soutěžící v jednom z nejbláznivějších závodů, který se už  od 19. století každoročně pořádá v nejmenovaném anglickém hrabství. Původně se netradičního klání účastnili jen místní obyvatelé, v současnosti akce láká závodníky ze všech koutů světa.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Jak závod probíhá? Soutěží se celkem ve *****. Z vrcholu 180 metrů dlouhého, velmi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strmého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kopce se spustí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přibližně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čtyřkilový kulatý bochník sýra, za ním bezhlavě vyrážejí desítky závodníků. Je ale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zhola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nemožné sýr dohnat, neboť se řítí rychlostí až 112 kilometrů za hodinu. Vyhrává tedy ten závodník, který dorazí do cíle jako druhý, hned za sýrem.</a:t>
            </a:r>
          </a:p>
          <a:p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	Sýrový závod se nikdy neobešel bez zranění a právě kvůli úrazům byl zakázán. Na poslední oficiální závod, který se konal v roce 2009, se přišlo podívat 15 tisíc lidí. Deset diváků bylo zraněno, dalších šest při pohledu na řítící se závodníky omdlelo a pět soutěžících převezli zdravotníci </a:t>
            </a:r>
            <a:r>
              <a:rPr lang="cs-CZ" sz="1600" b="0" i="0" u="sng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do nemocnice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 Akce je ale natolik populární, že se i </a:t>
            </a:r>
            <a:r>
              <a:rPr lang="cs-CZ" sz="1600" b="0" i="0" u="sng" strike="noStrike" baseline="0" dirty="0">
                <a:highlight>
                  <a:srgbClr val="00FFFF"/>
                </a:highlight>
                <a:latin typeface="MyriadPro-Regular" panose="020B0503030403020204" pitchFamily="34" charset="0"/>
              </a:rPr>
              <a:t>přes zákaz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koná neoficiálně.</a:t>
            </a:r>
          </a:p>
          <a:p>
            <a:pPr algn="r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www.tyden.cz, upraveno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BB0C8-CE38-453E-9975-25D06E9B59D8}"/>
              </a:ext>
            </a:extLst>
          </p:cNvPr>
          <p:cNvSpPr txBox="1"/>
          <p:nvPr/>
        </p:nvSpPr>
        <p:spPr>
          <a:xfrm>
            <a:off x="417095" y="3982613"/>
            <a:ext cx="1113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29 Určete oba větné členy, které jsou ve výchozím textu podtrženy.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Odpověď zapište celým slovem, nepoužívejte zkratky.</a:t>
            </a:r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DAD454-9553-47E1-8819-5D126E7B2888}"/>
              </a:ext>
            </a:extLst>
          </p:cNvPr>
          <p:cNvSpPr txBox="1"/>
          <p:nvPr/>
        </p:nvSpPr>
        <p:spPr>
          <a:xfrm>
            <a:off x="593558" y="4732421"/>
            <a:ext cx="431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5"/>
                </a:solidFill>
              </a:rPr>
              <a:t>do nemocnice – </a:t>
            </a:r>
            <a:r>
              <a:rPr lang="cs-CZ" b="1" dirty="0">
                <a:solidFill>
                  <a:schemeClr val="accent5"/>
                </a:solidFill>
              </a:rPr>
              <a:t>příslovečné určení místa</a:t>
            </a:r>
          </a:p>
          <a:p>
            <a:r>
              <a:rPr lang="cs-CZ" dirty="0">
                <a:solidFill>
                  <a:schemeClr val="accent5"/>
                </a:solidFill>
              </a:rPr>
              <a:t>přes zákaz – </a:t>
            </a:r>
            <a:r>
              <a:rPr lang="cs-CZ" b="1" dirty="0">
                <a:solidFill>
                  <a:schemeClr val="accent5"/>
                </a:solidFill>
              </a:rPr>
              <a:t>příslovečné určení přípustky</a:t>
            </a:r>
          </a:p>
        </p:txBody>
      </p:sp>
    </p:spTree>
    <p:extLst>
      <p:ext uri="{BB962C8B-B14F-4D97-AF65-F5344CB8AC3E}">
        <p14:creationId xmlns:p14="http://schemas.microsoft.com/office/powerpoint/2010/main" val="230797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265DC16-93E7-491E-A53E-78C6AC6A6B8A}"/>
              </a:ext>
            </a:extLst>
          </p:cNvPr>
          <p:cNvSpPr txBox="1"/>
          <p:nvPr/>
        </p:nvSpPr>
        <p:spPr>
          <a:xfrm>
            <a:off x="264695" y="489284"/>
            <a:ext cx="1143802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30 Přiřaďte k jednotlivým textům (30.1–30.3) možnost (A–E), která nejlépe vystihuje daný text.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(Každou možnost z nabídky A–E můžete přiřadit pouze jednou. Dvě možnosti </a:t>
            </a:r>
            <a:r>
              <a:rPr lang="cs-CZ" sz="1600" b="0" i="0" u="none" strike="noStrike" baseline="0" dirty="0" err="1">
                <a:latin typeface="MyriadPro-Regular" panose="020B0503030403020204" pitchFamily="34" charset="0"/>
              </a:rPr>
              <a:t>zbudou</a:t>
            </a:r>
            <a:r>
              <a:rPr lang="cs-CZ" sz="1600" dirty="0">
                <a:latin typeface="MyriadPro-Regular" panose="020B0503030403020204" pitchFamily="34" charset="0"/>
              </a:rPr>
              <a:t>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nebudou použity.)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30.1 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Vyjeli v noci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válečníci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v brnění z oceli,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olbřímí muži,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štíty se leskly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 srpku luny.</a:t>
            </a:r>
          </a:p>
          <a:p>
            <a:pPr algn="l"/>
            <a:endParaRPr lang="cs-CZ" sz="1600" dirty="0">
              <a:latin typeface="MyriadPro-Regular" panose="020B0503030403020204" pitchFamily="34" charset="0"/>
            </a:endParaRP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30.2 Můj hořký podzime, tvé ocúny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jsem dýchal, když jsem pil tvé deště zdlouhavé,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nebe, plné těžkých krůpějí,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mi splachovalo z očí sůl.</a:t>
            </a:r>
          </a:p>
          <a:p>
            <a:pPr algn="l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A28810-4DC7-48FF-8572-06ECC7CDC066}"/>
              </a:ext>
            </a:extLst>
          </p:cNvPr>
          <p:cNvSpPr txBox="1"/>
          <p:nvPr/>
        </p:nvSpPr>
        <p:spPr>
          <a:xfrm>
            <a:off x="4981073" y="1195137"/>
            <a:ext cx="6657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30.3 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ISOLDA: Ty věříš </a:t>
            </a:r>
            <a:r>
              <a:rPr lang="cs-CZ" sz="1600" b="0" i="0" u="none" strike="noStrike" baseline="0" dirty="0" err="1">
                <a:latin typeface="MyriadPro-Regular" panose="020B0503030403020204" pitchFamily="34" charset="0"/>
              </a:rPr>
              <a:t>Oldenovi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, že zabil draka?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BRANGIENA: Donesl dračí oko.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ISOLDA: Nevěřím mu ani slovo. Páchne lží. Je hrubý a zbabělý. Mohla by ses,</a:t>
            </a:r>
          </a:p>
          <a:p>
            <a:pPr algn="l"/>
            <a:r>
              <a:rPr lang="cs-CZ" sz="1600" b="0" i="0" u="none" strike="noStrike" baseline="0" dirty="0" err="1">
                <a:latin typeface="MyriadPro-Regular" panose="020B0503030403020204" pitchFamily="34" charset="0"/>
              </a:rPr>
              <a:t>Brangieno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, provdat za někoho, koho považuješ za podvodníka?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BRANGIENA: Tady! Zdupaná tráva! A krev, pozor, krev! 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náhle se zarazí před nízkou houštinou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 Pane na nebi! Mrtvý muž. Plný krve, bože můj!</a:t>
            </a:r>
          </a:p>
          <a:p>
            <a:pPr algn="r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úlohy nejsou zdroje výchozích textů uvedeny.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6BE6642-6663-4762-BBB0-543C632F7960}"/>
              </a:ext>
            </a:extLst>
          </p:cNvPr>
          <p:cNvSpPr txBox="1"/>
          <p:nvPr/>
        </p:nvSpPr>
        <p:spPr>
          <a:xfrm>
            <a:off x="4981073" y="3622471"/>
            <a:ext cx="64489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úryvek z lyrické básně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úryvek z epické básně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úryvek z lyrického textu psaného prózou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úryvek z veršované divadelní hry, který obsahuje dialog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E) úryvek z divadelní hry psané prózou, který obsahuje dialog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F2BF52-B460-4C0F-A72E-32BD0570E2AB}"/>
              </a:ext>
            </a:extLst>
          </p:cNvPr>
          <p:cNvSpPr txBox="1"/>
          <p:nvPr/>
        </p:nvSpPr>
        <p:spPr>
          <a:xfrm>
            <a:off x="1868905" y="1195137"/>
            <a:ext cx="30159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Skočili s koní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sedlaných reci,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dovnitř vešli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dlouhé síně;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viděli na lýku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prsteny viset,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sedm set jich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sám měl </a:t>
            </a:r>
            <a:r>
              <a:rPr lang="cs-CZ" sz="1600" b="0" i="0" u="none" strike="noStrike" baseline="0" dirty="0" err="1">
                <a:latin typeface="MyriadPro-Regular" panose="020B0503030403020204" pitchFamily="34" charset="0"/>
              </a:rPr>
              <a:t>Völund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77273DE-30DB-4326-A603-7B985AF4C1C8}"/>
              </a:ext>
            </a:extLst>
          </p:cNvPr>
          <p:cNvSpPr txBox="1"/>
          <p:nvPr/>
        </p:nvSpPr>
        <p:spPr>
          <a:xfrm>
            <a:off x="3288631" y="1764631"/>
            <a:ext cx="65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DCF1423-813B-4445-89F3-0A706DB990B5}"/>
              </a:ext>
            </a:extLst>
          </p:cNvPr>
          <p:cNvSpPr txBox="1"/>
          <p:nvPr/>
        </p:nvSpPr>
        <p:spPr>
          <a:xfrm>
            <a:off x="3048000" y="3895823"/>
            <a:ext cx="65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95A681D-8F6A-47BF-B7A7-9FEA9794C101}"/>
              </a:ext>
            </a:extLst>
          </p:cNvPr>
          <p:cNvSpPr txBox="1"/>
          <p:nvPr/>
        </p:nvSpPr>
        <p:spPr>
          <a:xfrm>
            <a:off x="8943473" y="1412614"/>
            <a:ext cx="65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2964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651740AE-1F8C-4612-B69C-6DF93407788E}"/>
              </a:ext>
            </a:extLst>
          </p:cNvPr>
          <p:cNvSpPr/>
          <p:nvPr/>
        </p:nvSpPr>
        <p:spPr>
          <a:xfrm>
            <a:off x="7475621" y="2775284"/>
            <a:ext cx="3256547" cy="29677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3598F6B-DB40-4EA5-B282-EF253CCF670B}"/>
              </a:ext>
            </a:extLst>
          </p:cNvPr>
          <p:cNvSpPr/>
          <p:nvPr/>
        </p:nvSpPr>
        <p:spPr>
          <a:xfrm>
            <a:off x="9168061" y="2775283"/>
            <a:ext cx="513348" cy="2967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2DE7A3-E59C-49AB-80A4-E28A24C89527}"/>
              </a:ext>
            </a:extLst>
          </p:cNvPr>
          <p:cNvSpPr txBox="1"/>
          <p:nvPr/>
        </p:nvSpPr>
        <p:spPr>
          <a:xfrm>
            <a:off x="7118682" y="0"/>
            <a:ext cx="46121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3 Ve kterém z následujících úseků TEXTU 1 se nejvýrazněji uplatňuje metonymie?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Úlohu řešte na základě definice uvedené v TEXTU 2.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přinesl mi žlutý tulipán</a:t>
            </a:r>
          </a:p>
          <a:p>
            <a:pPr algn="l"/>
            <a:endParaRPr lang="pl-PL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B) je na ní vidět bitva u Lipan</a:t>
            </a:r>
          </a:p>
          <a:p>
            <a:pPr algn="l"/>
            <a:endParaRPr lang="pl-PL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C) pověsil jsem si bitvu do pokoje</a:t>
            </a:r>
          </a:p>
          <a:p>
            <a:pPr algn="l"/>
            <a:endParaRPr lang="cs-CZ" sz="18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přišel mi k svátku gratulovat Olda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2EAED3-30C5-46F2-A87F-93FD44B6B84D}"/>
              </a:ext>
            </a:extLst>
          </p:cNvPr>
          <p:cNvSpPr txBox="1"/>
          <p:nvPr/>
        </p:nvSpPr>
        <p:spPr>
          <a:xfrm>
            <a:off x="481264" y="264695"/>
            <a:ext cx="4299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TEXTY K ÚLOHÁM 2–6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Přišel mi k svátku gratulovat Olda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přinesl mi žlutý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pěknou reprodukci od Marolda,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je na ní vidět bitva u Lipan.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Pověsil jsem si bitvu do pokoje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jsem pod ni postavil.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Jó, umění a kytky, to je moje!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Pak jsem to s Oldou pěkně oslavil.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Proč nechal jsem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pod obrazem?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Proč jsem ho radši nepostavil na 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589983-A940-488D-ABD0-7877C3ED1E4E}"/>
              </a:ext>
            </a:extLst>
          </p:cNvPr>
          <p:cNvSpPr txBox="1"/>
          <p:nvPr/>
        </p:nvSpPr>
        <p:spPr>
          <a:xfrm>
            <a:off x="4054642" y="751344"/>
            <a:ext cx="32525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Když výstřel padne,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voják se kácí,</a:t>
            </a:r>
          </a:p>
          <a:p>
            <a:pPr algn="l"/>
            <a:r>
              <a:rPr lang="cs-CZ" sz="1600" b="1" i="0" u="sng" strike="noStrike" baseline="0" dirty="0">
                <a:latin typeface="MyriadPro-Bold" panose="020B0703030403020204" pitchFamily="34" charset="0"/>
              </a:rPr>
              <a:t>tulipán </a:t>
            </a:r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barva se ztrácí.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I kytka pozná,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že bitva hrozná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životu nesvědčí.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proto tvrdím, že když kvůli pánům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se lidi začnou mezi sebou rvát,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neprospívá to vůbec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tulipánům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nezlobte se – já mám kytky rád.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jedné z úloh není zdroj výchozího textu uveden.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3CE5C82-41C5-4C66-B884-9B69E9E9D0E9}"/>
              </a:ext>
            </a:extLst>
          </p:cNvPr>
          <p:cNvSpPr txBox="1"/>
          <p:nvPr/>
        </p:nvSpPr>
        <p:spPr>
          <a:xfrm>
            <a:off x="481264" y="4783217"/>
            <a:ext cx="7988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2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Metonymie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přenesení pojmenování na základě věcné nebo logické souvislosti.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Např.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četli jsme Máchu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znamená, že jsme četli text, který napsal K. H. Mácha –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zaměňujeme tedy věc (Máchův text) za jejího tvůrce (spisovatele K. H. Máchu).</a:t>
            </a:r>
          </a:p>
          <a:p>
            <a:pPr algn="r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8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C38BBB57-F431-4DC4-BB96-73E7228A0AF1}"/>
              </a:ext>
            </a:extLst>
          </p:cNvPr>
          <p:cNvSpPr/>
          <p:nvPr/>
        </p:nvSpPr>
        <p:spPr>
          <a:xfrm>
            <a:off x="2037348" y="1058779"/>
            <a:ext cx="679785" cy="2245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A7A1E827-4E79-45AE-BB2B-8A8EB9DBD9CD}"/>
              </a:ext>
            </a:extLst>
          </p:cNvPr>
          <p:cNvSpPr/>
          <p:nvPr/>
        </p:nvSpPr>
        <p:spPr>
          <a:xfrm>
            <a:off x="2311065" y="1550653"/>
            <a:ext cx="520368" cy="2245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B69FD39-70C8-4ECF-8375-8A58BC71941B}"/>
              </a:ext>
            </a:extLst>
          </p:cNvPr>
          <p:cNvSpPr/>
          <p:nvPr/>
        </p:nvSpPr>
        <p:spPr>
          <a:xfrm>
            <a:off x="2967789" y="826168"/>
            <a:ext cx="417095" cy="2058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139F91B5-2507-4C8D-A8E4-791381D0AC5F}"/>
              </a:ext>
            </a:extLst>
          </p:cNvPr>
          <p:cNvSpPr/>
          <p:nvPr/>
        </p:nvSpPr>
        <p:spPr>
          <a:xfrm>
            <a:off x="2648952" y="1307432"/>
            <a:ext cx="679785" cy="2058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AD9C5BA-E887-4BCB-ADBE-4176D262515F}"/>
              </a:ext>
            </a:extLst>
          </p:cNvPr>
          <p:cNvSpPr/>
          <p:nvPr/>
        </p:nvSpPr>
        <p:spPr>
          <a:xfrm>
            <a:off x="561474" y="1074821"/>
            <a:ext cx="128337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95F0B71-B234-4EF0-93F0-3B032425C112}"/>
              </a:ext>
            </a:extLst>
          </p:cNvPr>
          <p:cNvSpPr/>
          <p:nvPr/>
        </p:nvSpPr>
        <p:spPr>
          <a:xfrm>
            <a:off x="561474" y="1304716"/>
            <a:ext cx="128337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C45CC95-3D91-4E0B-B02D-ED53F281D3C6}"/>
              </a:ext>
            </a:extLst>
          </p:cNvPr>
          <p:cNvSpPr/>
          <p:nvPr/>
        </p:nvSpPr>
        <p:spPr>
          <a:xfrm>
            <a:off x="561474" y="1558674"/>
            <a:ext cx="184484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6791D2-08F0-4DD2-BA15-536F5747D876}"/>
              </a:ext>
            </a:extLst>
          </p:cNvPr>
          <p:cNvSpPr/>
          <p:nvPr/>
        </p:nvSpPr>
        <p:spPr>
          <a:xfrm>
            <a:off x="569495" y="2531221"/>
            <a:ext cx="168442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0876C46-C4B4-4F48-9398-F0236316A0F4}"/>
              </a:ext>
            </a:extLst>
          </p:cNvPr>
          <p:cNvSpPr/>
          <p:nvPr/>
        </p:nvSpPr>
        <p:spPr>
          <a:xfrm>
            <a:off x="569495" y="2763832"/>
            <a:ext cx="296778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E666660-224C-4C3F-9B24-BB07E197482F}"/>
              </a:ext>
            </a:extLst>
          </p:cNvPr>
          <p:cNvSpPr/>
          <p:nvPr/>
        </p:nvSpPr>
        <p:spPr>
          <a:xfrm>
            <a:off x="569495" y="2285284"/>
            <a:ext cx="132347" cy="2085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2EAED3-30C5-46F2-A87F-93FD44B6B84D}"/>
              </a:ext>
            </a:extLst>
          </p:cNvPr>
          <p:cNvSpPr txBox="1"/>
          <p:nvPr/>
        </p:nvSpPr>
        <p:spPr>
          <a:xfrm>
            <a:off x="481264" y="264695"/>
            <a:ext cx="4299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TEXTY K ÚLOHÁM 2–6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Přišel mi k svátku gratulovat Olda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přinesl mi žlutý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pěknou reprodukci od Marolda,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je na ní vidět bitva u Lipan.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Pověsil jsem si bitvu do pokoje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jsem pod ni postavil.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Jó, umění a kytky, to je moje!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Pak jsem to s Oldou pěkně oslavil.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Proč nechal jsem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pod obrazem?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Proč jsem ho radši nepostavil na 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589983-A940-488D-ABD0-7877C3ED1E4E}"/>
              </a:ext>
            </a:extLst>
          </p:cNvPr>
          <p:cNvSpPr txBox="1"/>
          <p:nvPr/>
        </p:nvSpPr>
        <p:spPr>
          <a:xfrm>
            <a:off x="4054642" y="751344"/>
            <a:ext cx="58954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Když výstřel padne,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voják se kácí,</a:t>
            </a:r>
          </a:p>
          <a:p>
            <a:pPr algn="l"/>
            <a:r>
              <a:rPr lang="cs-CZ" sz="1600" b="1" i="0" u="sng" strike="noStrike" baseline="0" dirty="0">
                <a:latin typeface="MyriadPro-Bold" panose="020B0703030403020204" pitchFamily="34" charset="0"/>
              </a:rPr>
              <a:t>tulipán </a:t>
            </a:r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barva se ztrácí.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I kytka pozná,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že bitva hrozná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životu nesvědčí.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proto tvrdím, že když kvůli pánům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se lidi začnou mezi sebou rvát,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neprospívá to vůbec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tulipánům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nezlobte se – já mám kytky rád.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jedné z úloh není zdroj výchozího textu uveden.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2DE7A3-E59C-49AB-80A4-E28A24C89527}"/>
              </a:ext>
            </a:extLst>
          </p:cNvPr>
          <p:cNvSpPr txBox="1"/>
          <p:nvPr/>
        </p:nvSpPr>
        <p:spPr>
          <a:xfrm>
            <a:off x="453190" y="4317915"/>
            <a:ext cx="8654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4 Rozhodněte o každém z následujících tvrzení, zda odpovídá TEXTU 1 (A), nebo ne (N).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4.1 Jde o ukázku literatury neumělecké.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4.2 V první sloce začíná jednoslabičným slovem více veršů než v druhé sloce.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4.3 V první sloce se spolu rýmují liché verše a zároveň se spolu rýmují sudé verše.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4.4 V podtrženém úseku textu mají všechny verše stejný počet slabik.</a:t>
            </a:r>
            <a:endParaRPr lang="cs-CZ" sz="16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52EC2D-031D-4397-B3C1-01A884AB5D93}"/>
              </a:ext>
            </a:extLst>
          </p:cNvPr>
          <p:cNvSpPr txBox="1"/>
          <p:nvPr/>
        </p:nvSpPr>
        <p:spPr>
          <a:xfrm>
            <a:off x="3801979" y="4767175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88E2D0-D53B-4494-9E2D-3DBDB5A09557}"/>
              </a:ext>
            </a:extLst>
          </p:cNvPr>
          <p:cNvSpPr txBox="1"/>
          <p:nvPr/>
        </p:nvSpPr>
        <p:spPr>
          <a:xfrm>
            <a:off x="6898105" y="5261463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29D675-911A-48E5-ABDC-EE8F375F1840}"/>
              </a:ext>
            </a:extLst>
          </p:cNvPr>
          <p:cNvSpPr txBox="1"/>
          <p:nvPr/>
        </p:nvSpPr>
        <p:spPr>
          <a:xfrm>
            <a:off x="6296527" y="6226129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B7EE71-7065-4FB2-9810-DCF922C3ECBD}"/>
              </a:ext>
            </a:extLst>
          </p:cNvPr>
          <p:cNvSpPr txBox="1"/>
          <p:nvPr/>
        </p:nvSpPr>
        <p:spPr>
          <a:xfrm>
            <a:off x="7291137" y="5735775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F081FD0-8A58-4133-A74E-BC6A81059F34}"/>
              </a:ext>
            </a:extLst>
          </p:cNvPr>
          <p:cNvSpPr txBox="1"/>
          <p:nvPr/>
        </p:nvSpPr>
        <p:spPr>
          <a:xfrm>
            <a:off x="5727032" y="68997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5244F26-8CE0-433E-8FF3-347641C4453F}"/>
              </a:ext>
            </a:extLst>
          </p:cNvPr>
          <p:cNvSpPr txBox="1"/>
          <p:nvPr/>
        </p:nvSpPr>
        <p:spPr>
          <a:xfrm>
            <a:off x="5179595" y="939843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24A450B-AA5E-4D13-AACB-65EACAED10AF}"/>
              </a:ext>
            </a:extLst>
          </p:cNvPr>
          <p:cNvSpPr txBox="1"/>
          <p:nvPr/>
        </p:nvSpPr>
        <p:spPr>
          <a:xfrm>
            <a:off x="5335002" y="1208935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0BDC519-2601-4484-BD50-83D85D9F9342}"/>
              </a:ext>
            </a:extLst>
          </p:cNvPr>
          <p:cNvSpPr txBox="1"/>
          <p:nvPr/>
        </p:nvSpPr>
        <p:spPr>
          <a:xfrm>
            <a:off x="5346032" y="145710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E9C9E7E-E417-4AC4-899F-D127A04782D1}"/>
              </a:ext>
            </a:extLst>
          </p:cNvPr>
          <p:cNvSpPr txBox="1"/>
          <p:nvPr/>
        </p:nvSpPr>
        <p:spPr>
          <a:xfrm>
            <a:off x="5237748" y="1678406"/>
            <a:ext cx="425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93980E3-D8B3-4CA7-AFD5-26A41BD5CB1A}"/>
              </a:ext>
            </a:extLst>
          </p:cNvPr>
          <p:cNvSpPr txBox="1"/>
          <p:nvPr/>
        </p:nvSpPr>
        <p:spPr>
          <a:xfrm>
            <a:off x="5370095" y="1922623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F370508A-EA04-4039-A045-8A08F72B443A}"/>
              </a:ext>
            </a:extLst>
          </p:cNvPr>
          <p:cNvSpPr txBox="1"/>
          <p:nvPr/>
        </p:nvSpPr>
        <p:spPr>
          <a:xfrm>
            <a:off x="5450305" y="215194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9247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6" grpId="0" animBg="1"/>
      <p:bldP spid="1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6" grpId="0"/>
      <p:bldP spid="7" grpId="0"/>
      <p:bldP spid="8" grpId="0"/>
      <p:bldP spid="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A2EAED3-30C5-46F2-A87F-93FD44B6B84D}"/>
              </a:ext>
            </a:extLst>
          </p:cNvPr>
          <p:cNvSpPr txBox="1"/>
          <p:nvPr/>
        </p:nvSpPr>
        <p:spPr>
          <a:xfrm>
            <a:off x="304800" y="264695"/>
            <a:ext cx="10505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TEXTY K ÚLOHÁM 2–6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Přišel mi k svátku gratulovat Olda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přinesl mi žlutý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pěknou reprodukci od Marolda,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je na ní vidět bitva u Lipan.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Pověsil jsem si bitvu do pokoje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jsem pod ni postavil.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Jó, umění a kytky, to je moje!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Pak jsem to s Oldou pěkně oslavil.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Proč nechal jsem 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pod obrazem?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Proč jsem ho radši nepostavil na 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589983-A940-488D-ABD0-7877C3ED1E4E}"/>
              </a:ext>
            </a:extLst>
          </p:cNvPr>
          <p:cNvSpPr txBox="1"/>
          <p:nvPr/>
        </p:nvSpPr>
        <p:spPr>
          <a:xfrm>
            <a:off x="4054642" y="751344"/>
            <a:ext cx="58954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Když výstřel padne,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voják se kácí,</a:t>
            </a:r>
          </a:p>
          <a:p>
            <a:pPr algn="l"/>
            <a:r>
              <a:rPr lang="cs-CZ" sz="1600" b="1" i="0" u="sng" strike="noStrike" baseline="0" dirty="0">
                <a:latin typeface="MyriadPro-Bold" panose="020B0703030403020204" pitchFamily="34" charset="0"/>
              </a:rPr>
              <a:t>tulipán </a:t>
            </a:r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vadne,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barva se ztrácí.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I kytka pozná,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že bitva hrozná</a:t>
            </a:r>
          </a:p>
          <a:p>
            <a:pPr algn="l"/>
            <a:r>
              <a:rPr lang="cs-CZ" sz="1600" b="0" i="0" u="sng" strike="noStrike" baseline="0" dirty="0">
                <a:latin typeface="MyriadPro-Regular" panose="020B0503030403020204" pitchFamily="34" charset="0"/>
              </a:rPr>
              <a:t>životu nesvědčí.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proto tvrdím, že když kvůli pánům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se lidi začnou mezi sebou rvát,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neprospívá to vůbec </a:t>
            </a:r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tulipánům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.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nezlobte se – já mám kytky rád.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jedné z úloh není zdroj výchozího textu uveden.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2DE7A3-E59C-49AB-80A4-E28A24C89527}"/>
              </a:ext>
            </a:extLst>
          </p:cNvPr>
          <p:cNvSpPr txBox="1"/>
          <p:nvPr/>
        </p:nvSpPr>
        <p:spPr>
          <a:xfrm>
            <a:off x="304800" y="4296568"/>
            <a:ext cx="7640053" cy="2107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5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5.1 Napište spisovné podstatné jméno, které je v 1. pádě čísla jednotného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dvouslabičné, je příbuzné se slovem HROZNÁ a skloňuje se podle vzoru ŽENA.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5.2 Napište spisovné podstatné jméno, které je v 1. pádě čísla jednotného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dvouslabičné, je příbuzné se slovem NESVĚDČIT a skloňuje se podle vzoru PÁN.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5.3 Napište spisovné podstatné jméno, které je v 1. pádě čísla jednotného</a:t>
            </a:r>
          </a:p>
          <a:p>
            <a:pPr algn="l"/>
            <a:r>
              <a:rPr lang="cs-CZ" sz="1400" b="1" i="0" u="none" strike="noStrike" baseline="0" dirty="0">
                <a:latin typeface="MyriadPro-Bold" panose="020B0703030403020204" pitchFamily="34" charset="0"/>
              </a:rPr>
              <a:t>tříslabičné, je příbuzné se slovem ZEM a skloňuje se podle vzoru HRAD.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(Slova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hrozná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,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nesvědčit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cs-CZ" sz="1400" b="0" i="1" u="none" strike="noStrike" baseline="0" dirty="0">
                <a:latin typeface="MyriadPro-It" panose="020B0503030403090204" pitchFamily="34" charset="0"/>
              </a:rPr>
              <a:t>zem </a:t>
            </a:r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pocházejí z TEXTU 1, správná odpověď se v TEXTU 1</a:t>
            </a:r>
          </a:p>
          <a:p>
            <a:pPr algn="l"/>
            <a:r>
              <a:rPr lang="cs-CZ" sz="1400" b="0" i="0" u="none" strike="noStrike" baseline="0" dirty="0">
                <a:latin typeface="MyriadPro-Regular" panose="020B0503030403020204" pitchFamily="34" charset="0"/>
              </a:rPr>
              <a:t>nevyskytuje.)</a:t>
            </a:r>
            <a:endParaRPr lang="cs-CZ" sz="1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480315-E6DA-4258-95B5-6E4C48CA31E6}"/>
              </a:ext>
            </a:extLst>
          </p:cNvPr>
          <p:cNvSpPr txBox="1"/>
          <p:nvPr/>
        </p:nvSpPr>
        <p:spPr>
          <a:xfrm>
            <a:off x="7802879" y="4567773"/>
            <a:ext cx="266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hrozba, hrůza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8E92F8-4A26-4CF4-A62D-1E84237B4905}"/>
              </a:ext>
            </a:extLst>
          </p:cNvPr>
          <p:cNvSpPr txBox="1"/>
          <p:nvPr/>
        </p:nvSpPr>
        <p:spPr>
          <a:xfrm>
            <a:off x="7802879" y="5053907"/>
            <a:ext cx="97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svědek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D1D80D1-1026-4BDF-958B-FA26DF18CDAB}"/>
              </a:ext>
            </a:extLst>
          </p:cNvPr>
          <p:cNvSpPr txBox="1"/>
          <p:nvPr/>
        </p:nvSpPr>
        <p:spPr>
          <a:xfrm>
            <a:off x="7721600" y="5725222"/>
            <a:ext cx="2743869" cy="41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pozemek, zeměpis</a:t>
            </a:r>
          </a:p>
        </p:txBody>
      </p:sp>
    </p:spTree>
    <p:extLst>
      <p:ext uri="{BB962C8B-B14F-4D97-AF65-F5344CB8AC3E}">
        <p14:creationId xmlns:p14="http://schemas.microsoft.com/office/powerpoint/2010/main" val="201302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80C3D06F-0FBE-42C6-B44C-797986583910}"/>
              </a:ext>
            </a:extLst>
          </p:cNvPr>
          <p:cNvSpPr/>
          <p:nvPr/>
        </p:nvSpPr>
        <p:spPr>
          <a:xfrm>
            <a:off x="545432" y="4836695"/>
            <a:ext cx="6553200" cy="44917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A2EAED3-30C5-46F2-A87F-93FD44B6B84D}"/>
              </a:ext>
            </a:extLst>
          </p:cNvPr>
          <p:cNvSpPr txBox="1"/>
          <p:nvPr/>
        </p:nvSpPr>
        <p:spPr>
          <a:xfrm>
            <a:off x="481264" y="264695"/>
            <a:ext cx="4299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VÝCHOZÍ TEXTY K ÚLOHÁM 2–6</a:t>
            </a:r>
          </a:p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TEXT 1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Přišel mi k svátku gratulovat Olda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přinesl mi žlutý </a:t>
            </a:r>
            <a:r>
              <a:rPr lang="cs-CZ" sz="1600" b="1" i="0" u="none" strike="noStrike" baseline="0" dirty="0">
                <a:highlight>
                  <a:srgbClr val="FFFF00"/>
                </a:highlight>
                <a:latin typeface="MyriadPro-Bold" panose="020B0703030403020204" pitchFamily="34" charset="0"/>
              </a:rPr>
              <a:t>tulipán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pěknou reprodukci od Marolda,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je na ní vidět bitva u Lipan.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Pověsil jsem si bitvu do pokoje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a </a:t>
            </a:r>
            <a:r>
              <a:rPr lang="pl-PL" sz="1600" b="1" i="0" u="none" strike="noStrike" baseline="0" dirty="0">
                <a:highlight>
                  <a:srgbClr val="FFFF00"/>
                </a:highlight>
                <a:latin typeface="MyriadPro-Bold" panose="020B0703030403020204" pitchFamily="34" charset="0"/>
              </a:rPr>
              <a:t>tulipán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jsem pod ni postavil.</a:t>
            </a: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Jó, umění a kytky, to je moje!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Pak jsem to s Oldou pěkně oslavil.</a:t>
            </a:r>
          </a:p>
          <a:p>
            <a:pPr algn="l"/>
            <a:endParaRPr lang="pl-PL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Proč nechal jsem </a:t>
            </a:r>
            <a:r>
              <a:rPr lang="pl-PL" sz="1600" b="1" i="0" u="none" strike="noStrike" baseline="0" dirty="0">
                <a:highlight>
                  <a:srgbClr val="FFFF00"/>
                </a:highlight>
                <a:latin typeface="MyriadPro-Bold" panose="020B0703030403020204" pitchFamily="34" charset="0"/>
              </a:rPr>
              <a:t>tulipán</a:t>
            </a:r>
            <a:r>
              <a:rPr lang="pl-PL" sz="1600" b="1" i="0" u="none" strike="noStrike" baseline="0" dirty="0">
                <a:latin typeface="MyriadPro-Bold" panose="020B0703030403020204" pitchFamily="34" charset="0"/>
              </a:rPr>
              <a:t> </a:t>
            </a:r>
            <a:r>
              <a:rPr lang="pl-PL" sz="1600" b="0" i="0" u="none" strike="noStrike" baseline="0" dirty="0">
                <a:latin typeface="MyriadPro-Regular" panose="020B0503030403020204" pitchFamily="34" charset="0"/>
              </a:rPr>
              <a:t>pod obrazem?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Proč jsem ho radši nepostavil na zem?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Proč?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589983-A940-488D-ABD0-7877C3ED1E4E}"/>
              </a:ext>
            </a:extLst>
          </p:cNvPr>
          <p:cNvSpPr txBox="1"/>
          <p:nvPr/>
        </p:nvSpPr>
        <p:spPr>
          <a:xfrm>
            <a:off x="4054642" y="751344"/>
            <a:ext cx="58954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Když výstřel padne,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voják se kácí,</a:t>
            </a:r>
          </a:p>
          <a:p>
            <a:pPr algn="l"/>
            <a:r>
              <a:rPr lang="cs-CZ" sz="1600" b="1" i="0" strike="noStrike" baseline="0" dirty="0">
                <a:highlight>
                  <a:srgbClr val="FFFF00"/>
                </a:highlight>
                <a:latin typeface="MyriadPro-Bold" panose="020B0703030403020204" pitchFamily="34" charset="0"/>
              </a:rPr>
              <a:t>tulipán</a:t>
            </a:r>
            <a:r>
              <a:rPr lang="cs-CZ" sz="1600" b="1" i="0" strike="noStrike" baseline="0" dirty="0">
                <a:latin typeface="MyriadPro-Bold" panose="020B0703030403020204" pitchFamily="34" charset="0"/>
              </a:rPr>
              <a:t> </a:t>
            </a:r>
            <a:r>
              <a:rPr lang="cs-CZ" sz="1600" b="0" i="0" strike="noStrike" baseline="0" dirty="0">
                <a:latin typeface="MyriadPro-Regular" panose="020B0503030403020204" pitchFamily="34" charset="0"/>
              </a:rPr>
              <a:t>vadne,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barva se ztrácí.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I kytka pozná,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že bitva hrozná</a:t>
            </a:r>
          </a:p>
          <a:p>
            <a:pPr algn="l"/>
            <a:r>
              <a:rPr lang="cs-CZ" sz="1600" b="0" i="0" strike="noStrike" baseline="0" dirty="0">
                <a:latin typeface="MyriadPro-Regular" panose="020B0503030403020204" pitchFamily="34" charset="0"/>
              </a:rPr>
              <a:t>životu nesvědčí.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proto tvrdím, že když kvůli pánům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se lidi začnou mezi sebou rvát,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neprospívá to vůbec </a:t>
            </a:r>
            <a:r>
              <a:rPr lang="cs-CZ" sz="1600" b="1" i="0" u="none" strike="noStrike" baseline="0" dirty="0">
                <a:highlight>
                  <a:srgbClr val="FFFF00"/>
                </a:highlight>
                <a:latin typeface="MyriadPro-Bold" panose="020B0703030403020204" pitchFamily="34" charset="0"/>
              </a:rPr>
              <a:t>tulipánům</a:t>
            </a:r>
            <a:r>
              <a:rPr lang="cs-CZ" sz="1600" b="0" i="0" u="none" strike="noStrike" baseline="0" dirty="0">
                <a:highlight>
                  <a:srgbClr val="FFFF00"/>
                </a:highlight>
                <a:latin typeface="MyriadPro-Regular" panose="020B0503030403020204" pitchFamily="34" charset="0"/>
              </a:rPr>
              <a:t>.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nezlobte se – já mám kytky rád.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Vzhledem k povaze jedné z úloh není zdroj výchozího textu uveden.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)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2DE7A3-E59C-49AB-80A4-E28A24C89527}"/>
              </a:ext>
            </a:extLst>
          </p:cNvPr>
          <p:cNvSpPr txBox="1"/>
          <p:nvPr/>
        </p:nvSpPr>
        <p:spPr>
          <a:xfrm>
            <a:off x="509337" y="4269789"/>
            <a:ext cx="111733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6 Které z následujících tvrzení je pravdivé?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(Posuzované tvary slova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tulipán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jsou v TEXTU 1 vyznačeny tučně.)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A) Slovo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tulipán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v textu užito jednou v prvním pádě, jednou ve třetím pádě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třikrát ve čtvrtém pádě.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B) Slovo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tulipán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v textu užito jednou v prvním pádě, třikrát ve čtvrtém pádě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jednou v šestém pádě.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C) Slovo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tulipán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v textu užito dvakrát v prvním pádě, jednou ve třetím pádě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a dvakrát ve čtvrtém pádě.</a:t>
            </a: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D) Slovo </a:t>
            </a:r>
            <a:r>
              <a:rPr lang="cs-CZ" sz="1600" b="0" i="1" u="none" strike="noStrike" baseline="0" dirty="0">
                <a:latin typeface="MyriadPro-It" panose="020B0503030403090204" pitchFamily="34" charset="0"/>
              </a:rPr>
              <a:t>tulipán 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je v textu užito dvakrát v prvním pádě, dvakrát ve čtvrtém pádě</a:t>
            </a:r>
          </a:p>
          <a:p>
            <a:pPr algn="l"/>
            <a:r>
              <a:rPr lang="pt-BR" sz="1600" b="0" i="0" u="none" strike="noStrike" baseline="0" dirty="0">
                <a:latin typeface="MyriadPro-Regular" panose="020B0503030403020204" pitchFamily="34" charset="0"/>
              </a:rPr>
              <a:t>a jednou v šestém pádě.</a:t>
            </a:r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1BA5FE8-4390-4542-A1D4-5B448226E36B}"/>
              </a:ext>
            </a:extLst>
          </p:cNvPr>
          <p:cNvSpPr txBox="1"/>
          <p:nvPr/>
        </p:nvSpPr>
        <p:spPr>
          <a:xfrm>
            <a:off x="2662990" y="968152"/>
            <a:ext cx="66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4. p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09D8AFC-8D0F-46B1-9409-6A212BA45E7A}"/>
              </a:ext>
            </a:extLst>
          </p:cNvPr>
          <p:cNvSpPr txBox="1"/>
          <p:nvPr/>
        </p:nvSpPr>
        <p:spPr>
          <a:xfrm>
            <a:off x="3124201" y="2194317"/>
            <a:ext cx="66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4. p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B407DD-879D-475A-9481-25792BB523E8}"/>
              </a:ext>
            </a:extLst>
          </p:cNvPr>
          <p:cNvSpPr txBox="1"/>
          <p:nvPr/>
        </p:nvSpPr>
        <p:spPr>
          <a:xfrm>
            <a:off x="2693069" y="2963547"/>
            <a:ext cx="66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4. p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00B672C-F3F4-439A-9947-48C72DEF3BEC}"/>
              </a:ext>
            </a:extLst>
          </p:cNvPr>
          <p:cNvSpPr txBox="1"/>
          <p:nvPr/>
        </p:nvSpPr>
        <p:spPr>
          <a:xfrm>
            <a:off x="5372099" y="1202794"/>
            <a:ext cx="66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1. p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78A04F8-1332-4B0D-A316-84785C7ADAA8}"/>
              </a:ext>
            </a:extLst>
          </p:cNvPr>
          <p:cNvSpPr txBox="1"/>
          <p:nvPr/>
        </p:nvSpPr>
        <p:spPr>
          <a:xfrm>
            <a:off x="6904121" y="3165368"/>
            <a:ext cx="66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3. p</a:t>
            </a:r>
          </a:p>
        </p:txBody>
      </p:sp>
    </p:spTree>
    <p:extLst>
      <p:ext uri="{BB962C8B-B14F-4D97-AF65-F5344CB8AC3E}">
        <p14:creationId xmlns:p14="http://schemas.microsoft.com/office/powerpoint/2010/main" val="21375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1CD7A68-A80E-4920-B8E3-D6C21E8AC871}"/>
              </a:ext>
            </a:extLst>
          </p:cNvPr>
          <p:cNvSpPr/>
          <p:nvPr/>
        </p:nvSpPr>
        <p:spPr>
          <a:xfrm>
            <a:off x="826168" y="3826042"/>
            <a:ext cx="1138990" cy="2807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120E066-817F-478F-95ED-6EABC5A8C0A3}"/>
              </a:ext>
            </a:extLst>
          </p:cNvPr>
          <p:cNvSpPr txBox="1"/>
          <p:nvPr/>
        </p:nvSpPr>
        <p:spPr>
          <a:xfrm>
            <a:off x="753979" y="946484"/>
            <a:ext cx="10804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VÝCHOZÍ TEXT K ÚLOZE 7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S nap*tím jsme čekali, jak dopadne nehoda na kruhovém ob*</a:t>
            </a:r>
            <a:r>
              <a:rPr lang="cs-CZ" sz="1800" b="0" i="0" u="none" strike="noStrike" baseline="0" dirty="0" err="1">
                <a:latin typeface="MyriadPro-Regular" panose="020B0503030403020204" pitchFamily="34" charset="0"/>
              </a:rPr>
              <a:t>zdu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, naštěstí se ale obešla</a:t>
            </a:r>
          </a:p>
          <a:p>
            <a:pPr algn="l"/>
            <a:r>
              <a:rPr lang="pl-PL" sz="1800" b="0" i="0" u="none" strike="noStrike" baseline="0" dirty="0">
                <a:latin typeface="MyriadPro-Regular" panose="020B0503030403020204" pitchFamily="34" charset="0"/>
              </a:rPr>
              <a:t>bez ob*tí na životech.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800" b="0" i="1" u="none" strike="noStrike" baseline="0" dirty="0">
                <a:latin typeface="MyriadPro-It" panose="020B0503030403090204" pitchFamily="34" charset="0"/>
              </a:rPr>
              <a:t>CZVV</a:t>
            </a:r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7C2F82D-A8CA-495A-B004-87F95F1D5140}"/>
              </a:ext>
            </a:extLst>
          </p:cNvPr>
          <p:cNvSpPr txBox="1"/>
          <p:nvPr/>
        </p:nvSpPr>
        <p:spPr>
          <a:xfrm>
            <a:off x="753979" y="2671842"/>
            <a:ext cx="10563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7 Na vynechaná místa (*) ve výchozím textu je třeba doplnit </a:t>
            </a:r>
            <a:r>
              <a:rPr lang="cs-CZ" sz="1800" b="1" i="1" u="none" strike="noStrike" baseline="0" dirty="0">
                <a:latin typeface="MyriadPro-BoldIt" panose="020B0703030403090204" pitchFamily="34" charset="0"/>
              </a:rPr>
              <a:t>ě/je </a:t>
            </a:r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tak, aby text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byl pravopisně správně. Ve které z následujících možností jsou </a:t>
            </a:r>
            <a:r>
              <a:rPr lang="cs-CZ" sz="1800" b="1" i="1" u="none" strike="noStrike" baseline="0" dirty="0">
                <a:latin typeface="MyriadPro-BoldIt" panose="020B0703030403090204" pitchFamily="34" charset="0"/>
              </a:rPr>
              <a:t>ě/je </a:t>
            </a:r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uvedena</a:t>
            </a:r>
          </a:p>
          <a:p>
            <a:pPr algn="l"/>
            <a:r>
              <a:rPr lang="cs-CZ" sz="1800" b="1" i="0" u="none" strike="noStrike" baseline="0" dirty="0">
                <a:latin typeface="MyriadPro-Bold" panose="020B0703030403020204" pitchFamily="34" charset="0"/>
              </a:rPr>
              <a:t>v odpovídajícím pořadí?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A) ě – ě – je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B) ě – je – ě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C) je – ě – je</a:t>
            </a:r>
          </a:p>
          <a:p>
            <a:pPr algn="l"/>
            <a:r>
              <a:rPr lang="cs-CZ" sz="1800" b="0" i="0" u="none" strike="noStrike" baseline="0" dirty="0">
                <a:latin typeface="MyriadPro-Regular" panose="020B0503030403020204" pitchFamily="34" charset="0"/>
              </a:rPr>
              <a:t>D) je – je – ě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64892FD-C671-4981-B83B-BC06CB8FE0F7}"/>
              </a:ext>
            </a:extLst>
          </p:cNvPr>
          <p:cNvSpPr txBox="1"/>
          <p:nvPr/>
        </p:nvSpPr>
        <p:spPr>
          <a:xfrm>
            <a:off x="2037347" y="3769531"/>
            <a:ext cx="371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předpona ob + jezdit/ jet</a:t>
            </a:r>
          </a:p>
        </p:txBody>
      </p:sp>
    </p:spTree>
    <p:extLst>
      <p:ext uri="{BB962C8B-B14F-4D97-AF65-F5344CB8AC3E}">
        <p14:creationId xmlns:p14="http://schemas.microsoft.com/office/powerpoint/2010/main" val="204840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B92269-0AB4-4C79-811E-4A74BD7AC970}"/>
              </a:ext>
            </a:extLst>
          </p:cNvPr>
          <p:cNvSpPr/>
          <p:nvPr/>
        </p:nvSpPr>
        <p:spPr>
          <a:xfrm>
            <a:off x="160421" y="1018674"/>
            <a:ext cx="4146884" cy="2566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3912F47-3B51-4C29-9892-4674CC8ABFDD}"/>
              </a:ext>
            </a:extLst>
          </p:cNvPr>
          <p:cNvSpPr/>
          <p:nvPr/>
        </p:nvSpPr>
        <p:spPr>
          <a:xfrm>
            <a:off x="786062" y="1932854"/>
            <a:ext cx="1828801" cy="2566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582023-E726-4D3C-9234-1EA6A153F741}"/>
              </a:ext>
            </a:extLst>
          </p:cNvPr>
          <p:cNvSpPr txBox="1"/>
          <p:nvPr/>
        </p:nvSpPr>
        <p:spPr>
          <a:xfrm>
            <a:off x="7275096" y="473242"/>
            <a:ext cx="4732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b="1" i="0" u="none" strike="noStrike" baseline="0" dirty="0">
                <a:latin typeface="MyriadPro-Bold" panose="020B0703030403020204" pitchFamily="34" charset="0"/>
              </a:rPr>
              <a:t>8 Rozhodněte o každém z následujících tvrzení, zda jednoznačně vyplývá</a:t>
            </a:r>
          </a:p>
          <a:p>
            <a:pPr algn="l"/>
            <a:r>
              <a:rPr lang="pt-BR" sz="1600" b="1" i="0" u="none" strike="noStrike" baseline="0" dirty="0">
                <a:latin typeface="MyriadPro-Bold" panose="020B0703030403020204" pitchFamily="34" charset="0"/>
              </a:rPr>
              <a:t>z výchozího textu (A), nebo ne (N).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8.1 Informaci, že ho navštíví duch, Skruž dostal ještě předtím, než ducha minulých Vánoc spatřil.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8.2 Během setkání s duchem minulých Vánoc dal Skruž alespoň jednou duchovi najevo, že má strach.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8.3 Díky </a:t>
            </a:r>
            <a:r>
              <a:rPr lang="cs-CZ" sz="1600" b="0" i="0" u="none" strike="noStrike" baseline="0" dirty="0" err="1">
                <a:latin typeface="MyriadPro-Regular" panose="020B0503030403020204" pitchFamily="34" charset="0"/>
              </a:rPr>
              <a:t>Skružovi</a:t>
            </a:r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 si duch minulých Vánoc připomněl místo, kde trávil dětství.</a:t>
            </a:r>
          </a:p>
          <a:p>
            <a:pPr algn="l"/>
            <a:endParaRPr lang="cs-CZ" sz="1600" b="0" i="0" u="none" strike="noStrike" baseline="0" dirty="0">
              <a:latin typeface="MyriadPro-Regular" panose="020B0503030403020204" pitchFamily="34" charset="0"/>
            </a:endParaRPr>
          </a:p>
          <a:p>
            <a:pPr algn="l"/>
            <a:r>
              <a:rPr lang="cs-CZ" sz="1600" b="0" i="0" u="none" strike="noStrike" baseline="0" dirty="0">
                <a:latin typeface="MyriadPro-Regular" panose="020B0503030403020204" pitchFamily="34" charset="0"/>
              </a:rPr>
              <a:t>8.4 Ačkoli byl Skruž obvykle bezcitný, zapůsobilo na něj, když mu dávní přátelé srdečně popřáli příjemné prožití Vánoc.</a:t>
            </a: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42585A-DB37-47E1-A576-D1DA4B39E904}"/>
              </a:ext>
            </a:extLst>
          </p:cNvPr>
          <p:cNvSpPr txBox="1"/>
          <p:nvPr/>
        </p:nvSpPr>
        <p:spPr>
          <a:xfrm>
            <a:off x="104273" y="72189"/>
            <a:ext cx="70986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VÝCHOZÍ TEXT K ÚLOHÁM 8–13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1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Odbila půlnoc, v pokoji se zablesklo OSTRÉ světlo a před </a:t>
            </a:r>
            <a:r>
              <a:rPr lang="cs-CZ" sz="1500" b="0" i="0" u="none" strike="noStrike" baseline="0" dirty="0" err="1">
                <a:latin typeface="MyriadPro-Regular" panose="020B0503030403020204" pitchFamily="34" charset="0"/>
              </a:rPr>
              <a:t>Skružem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stála podivná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postava v dlouhém rouchu. Vlasy měla stářím bílé, ale na růžové tváři nebyla jediná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vráska. Z hlavy jí sálalo oslňující světlo, které ozařovalo celý pokoj.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„Vy jste ten duch, jehož příchod mně byl oznámen?“ zeptal se Skruž. „Ano, jsem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 minulých Vánoc.“ TICHÝ hlas jako by doléhal odněkud z dálky. „Jsem tady kvůli tvé záchraně. Vstaň, půjdeš se mnou!“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Výmluvy na ŠPATNÉ počasí byly marné. Duch uchopil Skruže za rameno a zamířil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k oknu. Skruž vyděšeně zaúpěl: „Jsem jen smrtelník, spadnu na zem.“ Duch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ale </a:t>
            </a:r>
            <a:r>
              <a:rPr lang="pl-PL" sz="1500" b="0" i="0" u="none" strike="noStrike" baseline="0" dirty="0">
                <a:latin typeface="MyriadPro-Regular" panose="020B0503030403020204" pitchFamily="34" charset="0"/>
              </a:rPr>
              <a:t>položil ruku na srdce a pak oba prošli skrz zeď.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2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Skruž se najednou ocitl uprostřed polí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Město zmizelo a s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ním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i tma. Byl jasný zimní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den. „Probůh!“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zvolal Skruž, když se rozhlédl kolem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. „Tady to znám, tady jsem byl doma!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Tady jsem byl malý kluk!“ Duch se na něj laskavě podíval a Skruž stále cítil jeho LEHKÝ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dotek, který mu pronikl do nitra duše. „Po té cestě bych mohl jít se zavřenýma očima,“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pokračoval Skruž. „To je divné, že sis na ni celá léta nevzpomněl,“ řekl 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mu 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duch. „Pojďme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dál.“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1" i="0" u="none" strike="noStrike" baseline="0" dirty="0">
                <a:latin typeface="MyriadPro-Bold" panose="020B0703030403020204" pitchFamily="34" charset="0"/>
              </a:rPr>
              <a:t>3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 Náhle se před nimi objevilo městečko. Skruž cestou poznával každá vrátka, každý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sloup i strom. Vzpomněl si na jména všech lidí, které míjeli. Proč </a:t>
            </a:r>
            <a:r>
              <a:rPr lang="cs-CZ" sz="1500" b="0" i="0" u="sng" strike="noStrike" baseline="0" dirty="0">
                <a:latin typeface="MyriadPro-Regular" panose="020B0503030403020204" pitchFamily="34" charset="0"/>
              </a:rPr>
              <a:t>měl ale takovou radost, že je vidí? Proč se mu jindy tak chladné oči rozzářily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 a jeho srdce se rozbušilo jinak než obvykle? Skruž dokonce slyšel, jak si všichni přejí veselé Vánoce. Co mu bylo do veselých Vánoc? Žádný užitek z nich přece neměl. Přesto se ale najednou cítil jinak než dříve.</a:t>
            </a:r>
          </a:p>
          <a:p>
            <a:pPr algn="l"/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(</a:t>
            </a:r>
            <a:r>
              <a:rPr lang="cs-CZ" sz="1500" b="0" i="1" u="none" strike="noStrike" baseline="0" dirty="0">
                <a:latin typeface="MyriadPro-It" panose="020B0503030403090204" pitchFamily="34" charset="0"/>
              </a:rPr>
              <a:t>Ch. Dickens, Vánoční koleda, upraveno</a:t>
            </a:r>
            <a:r>
              <a:rPr lang="cs-CZ" sz="1500" b="0" i="0" u="none" strike="noStrike" baseline="0" dirty="0">
                <a:latin typeface="MyriadPro-Regular" panose="020B0503030403020204" pitchFamily="34" charset="0"/>
              </a:rPr>
              <a:t>)</a:t>
            </a:r>
            <a:endParaRPr lang="cs-CZ" sz="15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A2C19D0-E904-4D91-AF19-FAFDFC385D01}"/>
              </a:ext>
            </a:extLst>
          </p:cNvPr>
          <p:cNvSpPr txBox="1"/>
          <p:nvPr/>
        </p:nvSpPr>
        <p:spPr>
          <a:xfrm>
            <a:off x="11004885" y="1645039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E1F9E3E-90BE-4EED-900F-8F8223806A63}"/>
              </a:ext>
            </a:extLst>
          </p:cNvPr>
          <p:cNvSpPr txBox="1"/>
          <p:nvPr/>
        </p:nvSpPr>
        <p:spPr>
          <a:xfrm>
            <a:off x="11662611" y="237281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ECEC137-A8BF-4B52-A9BD-B0CD2DD102A5}"/>
              </a:ext>
            </a:extLst>
          </p:cNvPr>
          <p:cNvSpPr txBox="1"/>
          <p:nvPr/>
        </p:nvSpPr>
        <p:spPr>
          <a:xfrm>
            <a:off x="9336505" y="310380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0F97FA-BF72-4DD0-8B37-34E196EFB790}"/>
              </a:ext>
            </a:extLst>
          </p:cNvPr>
          <p:cNvSpPr txBox="1"/>
          <p:nvPr/>
        </p:nvSpPr>
        <p:spPr>
          <a:xfrm>
            <a:off x="8462210" y="4105005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881D736-363B-4239-AC03-145922099CB1}"/>
              </a:ext>
            </a:extLst>
          </p:cNvPr>
          <p:cNvSpPr txBox="1"/>
          <p:nvPr/>
        </p:nvSpPr>
        <p:spPr>
          <a:xfrm>
            <a:off x="9549063" y="3198756"/>
            <a:ext cx="21656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solidFill>
                  <a:schemeClr val="accent6">
                    <a:lumMod val="75000"/>
                  </a:schemeClr>
                </a:solidFill>
              </a:rPr>
              <a:t>Díky duchovi si Skruž připomněl místo, kde trávil dětství.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BE01FC-81EC-432A-9A34-8CE3580CCB54}"/>
              </a:ext>
            </a:extLst>
          </p:cNvPr>
          <p:cNvSpPr txBox="1"/>
          <p:nvPr/>
        </p:nvSpPr>
        <p:spPr>
          <a:xfrm>
            <a:off x="8698831" y="4140096"/>
            <a:ext cx="21656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solidFill>
                  <a:schemeClr val="accent6">
                    <a:lumMod val="75000"/>
                  </a:schemeClr>
                </a:solidFill>
              </a:rPr>
              <a:t>Cítil se jinak, ale nikdo mu nepřál příjemné prožití Vánoc, viděl, jak si lidé přáli veselé Vánoce navzájem.</a:t>
            </a:r>
          </a:p>
        </p:txBody>
      </p:sp>
    </p:spTree>
    <p:extLst>
      <p:ext uri="{BB962C8B-B14F-4D97-AF65-F5344CB8AC3E}">
        <p14:creationId xmlns:p14="http://schemas.microsoft.com/office/powerpoint/2010/main" val="13785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" grpId="0"/>
      <p:bldP spid="7" grpId="0"/>
      <p:bldP spid="8" grpId="0"/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322</TotalTime>
  <Words>8691</Words>
  <Application>Microsoft Office PowerPoint</Application>
  <PresentationFormat>Širokoúhlá obrazovka</PresentationFormat>
  <Paragraphs>817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1" baseType="lpstr">
      <vt:lpstr>Arial</vt:lpstr>
      <vt:lpstr>Arimo</vt:lpstr>
      <vt:lpstr>Calibri</vt:lpstr>
      <vt:lpstr>Calibri Light</vt:lpstr>
      <vt:lpstr>MyriadPro-Bold</vt:lpstr>
      <vt:lpstr>MyriadPro-BoldIt</vt:lpstr>
      <vt:lpstr>MyriadPro-It</vt:lpstr>
      <vt:lpstr>MyriadPro-Regular</vt:lpstr>
      <vt:lpstr>Verdana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Machálková Lucie</dc:creator>
  <cp:lastModifiedBy>Vachoušková Jana</cp:lastModifiedBy>
  <cp:revision>41</cp:revision>
  <dcterms:created xsi:type="dcterms:W3CDTF">2021-03-09T16:59:33Z</dcterms:created>
  <dcterms:modified xsi:type="dcterms:W3CDTF">2021-04-19T20:25:26Z</dcterms:modified>
</cp:coreProperties>
</file>